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5" r:id="rId2"/>
    <p:sldId id="264" r:id="rId3"/>
    <p:sldId id="256" r:id="rId4"/>
    <p:sldId id="266" r:id="rId5"/>
    <p:sldId id="270" r:id="rId6"/>
    <p:sldId id="268" r:id="rId7"/>
    <p:sldId id="267" r:id="rId8"/>
    <p:sldId id="269" r:id="rId9"/>
  </p:sldIdLst>
  <p:sldSz cx="9144000" cy="6858000" type="screen4x3"/>
  <p:notesSz cx="6761163" cy="99425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2F2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5" autoAdjust="0"/>
    <p:restoredTop sz="75616" autoAdjust="0"/>
  </p:normalViewPr>
  <p:slideViewPr>
    <p:cSldViewPr>
      <p:cViewPr varScale="1">
        <p:scale>
          <a:sx n="34" d="100"/>
          <a:sy n="34" d="100"/>
        </p:scale>
        <p:origin x="-158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pPr>
              <a:defRPr/>
            </a:pPr>
            <a:fld id="{0FBA926E-A5ED-4267-9742-5B989CBE2EAC}" type="datetimeFigureOut">
              <a:rPr lang="en-US"/>
              <a:pPr>
                <a:defRPr/>
              </a:pPr>
              <a:t>2/5/2013</a:t>
            </a:fld>
            <a:endParaRPr lang="en-US"/>
          </a:p>
        </p:txBody>
      </p:sp>
      <p:sp>
        <p:nvSpPr>
          <p:cNvPr id="4" name="Footer Placeholder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pPr>
              <a:defRPr/>
            </a:pPr>
            <a:fld id="{1A2C65F2-3933-4C9B-9713-00B8DBC0A53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pPr>
              <a:defRPr/>
            </a:pPr>
            <a:fld id="{737266FC-55B6-4F1B-9937-87F5252663F6}" type="datetimeFigureOut">
              <a:rPr lang="en-US"/>
              <a:pPr>
                <a:defRPr/>
              </a:pPr>
              <a:t>2/5/2013</a:t>
            </a:fld>
            <a:endParaRPr lang="en-US"/>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6275" y="4722813"/>
            <a:ext cx="5408613" cy="447357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pPr>
              <a:defRPr/>
            </a:pPr>
            <a:fld id="{32936D12-F6A6-4FB9-8CE7-D4DD35D13E1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Briefly introduce the session and explain what we hope to cover.  If the group progress well, they should have the opportunity to try some questions involving parallel lines, and there will be extension material on perpendicular lines for any who are already familiar with this.  </a:t>
            </a:r>
            <a:endParaRPr lang="en-US" smtClean="0"/>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7A390B-8C19-4E16-9C3F-483C7A8F3201}"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Students will have these on their desks when they come in.  This will act as a mini-AFL task to enable me to assess the level of the group.  </a:t>
            </a:r>
            <a:endParaRPr lang="en-US"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B6792E-E8DF-4C46-837F-653913927592}"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Discuss briefly the concept of gradient as steepness, and discuss the meaning of a 20% grade on a hill.  </a:t>
            </a: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7CAC96-C1F7-471E-A40E-0D83647E06B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Key concept is y=mx+c, but should also point out the negative gradient (along 1 and </a:t>
            </a:r>
            <a:r>
              <a:rPr lang="en-GB" i="1" smtClean="0"/>
              <a:t>down</a:t>
            </a:r>
            <a:r>
              <a:rPr lang="en-GB" smtClean="0"/>
              <a:t> 2).  After this, will </a:t>
            </a:r>
            <a:r>
              <a:rPr lang="en-GB" b="1" smtClean="0"/>
              <a:t>go</a:t>
            </a:r>
            <a:r>
              <a:rPr lang="en-GB" smtClean="0"/>
              <a:t> </a:t>
            </a:r>
            <a:r>
              <a:rPr lang="en-GB" b="1" smtClean="0"/>
              <a:t>to</a:t>
            </a:r>
            <a:r>
              <a:rPr lang="en-GB" smtClean="0"/>
              <a:t> </a:t>
            </a:r>
            <a:r>
              <a:rPr lang="en-GB" b="1" smtClean="0"/>
              <a:t>Grapher</a:t>
            </a:r>
            <a:r>
              <a:rPr lang="en-GB" smtClean="0"/>
              <a:t> </a:t>
            </a:r>
            <a:r>
              <a:rPr lang="en-GB" b="1" smtClean="0"/>
              <a:t>spreadsheet</a:t>
            </a:r>
            <a:r>
              <a:rPr lang="en-GB" smtClean="0"/>
              <a:t> to demonstrate how to draw a line from a table of values.  </a:t>
            </a:r>
            <a:endParaRPr lang="en-US"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BC4D80-DFDE-41D9-A5D8-E0B0BE72D6D0}"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Students may plot graphs in whatever way they have learnt, although hopefully some who might have stuck with T of V before may try the quick method.  This will also have been pointed out on Grapher.  Once all have drawn one line (and some may have drawn both), show the lines on </a:t>
            </a:r>
            <a:r>
              <a:rPr lang="en-GB" b="1" smtClean="0"/>
              <a:t>Grapher</a:t>
            </a:r>
            <a:r>
              <a:rPr lang="en-GB" smtClean="0"/>
              <a:t> </a:t>
            </a:r>
            <a:r>
              <a:rPr lang="en-GB" b="1" smtClean="0"/>
              <a:t>spreadsheet</a:t>
            </a:r>
            <a:r>
              <a:rPr lang="en-GB" smtClean="0"/>
              <a:t> and highlight the fact that their slopes are the same.  Same gradient = parallel.  </a:t>
            </a:r>
            <a:endParaRPr lang="en-US" b="1"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222457-9803-4CEB-8412-D8D01997DE4A}"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Give students the first exam question. It tests understanding of gradient and intercept.  A parallel line has the same gradient but could have any intercept, and a line passing through (0,1) has the same intercept but may have any gradient.  </a:t>
            </a: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03C473-3FC7-464D-B3B5-C63BC3413F6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Students are now given a choice.  Since this is a revision session and the ability and confidence with the different aspects may vary considerably, there are different levels of sheets.  Beginner sheets (white) focus on the basic skills of drawing a graph, moving on to identifying equations from drawn lines.  Yellow sheets are for more confident students who have grasped the key ideas but want more practice looking at parallel lines.  Red are for people for whom the rest has just been a recap and need something more advanced to tackle.  They involve perpendicular lines which, if necessary, I can discuss with individuals depending on time.  May also be demonstrated using Grapher.  </a:t>
            </a:r>
            <a:endParaRPr 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BCCEB2-D5E1-4B2C-AA50-FAE83916E2C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This is to take away after the session.  Since different students will have different outcomes to the session, this may be beneficial in their own personal revision, as well as giving them some idea of the GCSE grade each skill corresponds to.  There won’t be time to spend looking through it, so it is intended for students to take away with them at the very end to do their own plenary.  </a:t>
            </a:r>
            <a:endParaRPr 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A1F9B7-78C1-44CD-8017-4EEA149B6099}" type="slidenum">
              <a:rPr lang="en-US" smtClean="0"/>
              <a:pPr/>
              <a:t>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AAE2CC4-9931-4C3D-B340-AC94B926A0C5}" type="datetimeFigureOut">
              <a:rPr lang="en-US"/>
              <a:pPr>
                <a:defRPr/>
              </a:pPr>
              <a:t>2/5/2013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FA6013-E4CA-4AB1-B961-91E3CD192B9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096C86-7A07-4173-A475-5A22C1CA0079}" type="datetimeFigureOut">
              <a:rPr lang="en-US"/>
              <a:pPr>
                <a:defRPr/>
              </a:pPr>
              <a:t>2/5/2013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E74C7C-6D36-45E6-A4CE-26C2832A0A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4FD8FB-244D-466F-B8C4-BA62CCF869B9}" type="datetimeFigureOut">
              <a:rPr lang="en-US"/>
              <a:pPr>
                <a:defRPr/>
              </a:pPr>
              <a:t>2/5/2013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02163F-21C4-4627-A2C4-DA3DC6AE50F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1D4C04-1B32-47D3-A71F-5F765E181E0A}" type="datetimeFigureOut">
              <a:rPr lang="en-US"/>
              <a:pPr>
                <a:defRPr/>
              </a:pPr>
              <a:t>2/5/2013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07112B-1731-4CB7-AECC-238BD3AC66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0E4341-6D35-4633-800D-3061DF772E05}" type="datetimeFigureOut">
              <a:rPr lang="en-US"/>
              <a:pPr>
                <a:defRPr/>
              </a:pPr>
              <a:t>2/5/2013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A01410-3828-48C0-B0DA-8FBFD42BADB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6B9E4A-B35C-49FC-8137-8B541E029CFC}" type="datetimeFigureOut">
              <a:rPr lang="en-US"/>
              <a:pPr>
                <a:defRPr/>
              </a:pPr>
              <a:t>2/5/2013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6A43C6-6A94-4A3F-A0FD-FD30826E6B9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B91CB4-0C16-4539-A6E8-960669662F1E}" type="datetimeFigureOut">
              <a:rPr lang="en-US"/>
              <a:pPr>
                <a:defRPr/>
              </a:pPr>
              <a:t>2/5/2013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D320BD-410F-4233-901A-BFCE55BE6EF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7051511-0BBB-465A-B6B5-07B0B2914B83}" type="datetimeFigureOut">
              <a:rPr lang="en-US"/>
              <a:pPr>
                <a:defRPr/>
              </a:pPr>
              <a:t>2/5/2013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F2BBC3A-FBDC-4045-B394-611D75CD56A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2E85F7-48A5-4A37-9227-ED153698DBE9}" type="datetimeFigureOut">
              <a:rPr lang="en-US"/>
              <a:pPr>
                <a:defRPr/>
              </a:pPr>
              <a:t>2/5/2013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F4F4156-FB97-4C94-8B52-FAA43127A0C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47929D-1252-46C1-BF2A-97B17AE48CE4}" type="datetimeFigureOut">
              <a:rPr lang="en-US"/>
              <a:pPr>
                <a:defRPr/>
              </a:pPr>
              <a:t>2/5/2013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4A770A-E931-4991-A334-90587D5E873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75D5FC-6F28-4009-A7B0-80E93B6F5732}" type="datetimeFigureOut">
              <a:rPr lang="en-US"/>
              <a:pPr>
                <a:defRPr/>
              </a:pPr>
              <a:t>2/5/2013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02413-A0A0-4B0F-B472-EAFEA08134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E440FA-2FF2-4B3C-B6BD-392858943281}" type="datetimeFigureOut">
              <a:rPr lang="en-US"/>
              <a:pPr>
                <a:defRPr/>
              </a:pPr>
              <a:t>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9687ADA-5F35-4181-8F91-607414A1B97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grade.jpg"/>
          <p:cNvPicPr>
            <a:picLocks noChangeAspect="1"/>
          </p:cNvPicPr>
          <p:nvPr/>
        </p:nvPicPr>
        <p:blipFill>
          <a:blip r:embed="rId3" cstate="print"/>
          <a:srcRect/>
          <a:stretch>
            <a:fillRect/>
          </a:stretch>
        </p:blipFill>
        <p:spPr bwMode="auto">
          <a:xfrm>
            <a:off x="0" y="404813"/>
            <a:ext cx="9144000" cy="6453187"/>
          </a:xfrm>
          <a:prstGeom prst="rect">
            <a:avLst/>
          </a:prstGeom>
          <a:noFill/>
          <a:ln w="9525">
            <a:noFill/>
            <a:miter lim="800000"/>
            <a:headEnd/>
            <a:tailEnd/>
          </a:ln>
        </p:spPr>
      </p:pic>
      <p:sp>
        <p:nvSpPr>
          <p:cNvPr id="3" name="TextBox 2"/>
          <p:cNvSpPr txBox="1">
            <a:spLocks noChangeArrowheads="1"/>
          </p:cNvSpPr>
          <p:nvPr/>
        </p:nvSpPr>
        <p:spPr bwMode="auto">
          <a:xfrm>
            <a:off x="0" y="0"/>
            <a:ext cx="9144000" cy="769938"/>
          </a:xfrm>
          <a:prstGeom prst="rect">
            <a:avLst/>
          </a:prstGeom>
          <a:noFill/>
          <a:ln w="9525">
            <a:noFill/>
            <a:miter lim="800000"/>
            <a:headEnd/>
            <a:tailEnd/>
          </a:ln>
        </p:spPr>
        <p:txBody>
          <a:bodyPr>
            <a:spAutoFit/>
          </a:bodyPr>
          <a:lstStyle/>
          <a:p>
            <a:pPr algn="ctr"/>
            <a:r>
              <a:rPr lang="en-GB" sz="4400" b="1">
                <a:latin typeface="Calibri" pitchFamily="34" charset="0"/>
              </a:rPr>
              <a:t>Straight Line Graphs</a:t>
            </a:r>
            <a:endParaRPr lang="en-US" sz="2400" b="1">
              <a:latin typeface="Calibri" pitchFamily="34" charset="0"/>
            </a:endParaRPr>
          </a:p>
        </p:txBody>
      </p:sp>
      <p:sp>
        <p:nvSpPr>
          <p:cNvPr id="4" name="TextBox 3"/>
          <p:cNvSpPr txBox="1">
            <a:spLocks noChangeArrowheads="1"/>
          </p:cNvSpPr>
          <p:nvPr/>
        </p:nvSpPr>
        <p:spPr bwMode="auto">
          <a:xfrm>
            <a:off x="107950" y="1751013"/>
            <a:ext cx="4932363" cy="3478212"/>
          </a:xfrm>
          <a:prstGeom prst="rect">
            <a:avLst/>
          </a:prstGeom>
          <a:solidFill>
            <a:schemeClr val="bg1">
              <a:alpha val="74901"/>
            </a:schemeClr>
          </a:solidFill>
          <a:ln w="9525">
            <a:noFill/>
            <a:miter lim="800000"/>
            <a:headEnd/>
            <a:tailEnd/>
          </a:ln>
        </p:spPr>
        <p:txBody>
          <a:bodyPr>
            <a:spAutoFit/>
          </a:bodyPr>
          <a:lstStyle/>
          <a:p>
            <a:pPr algn="ctr"/>
            <a:r>
              <a:rPr lang="en-GB" sz="4400" b="1">
                <a:latin typeface="Calibri" pitchFamily="34" charset="0"/>
              </a:rPr>
              <a:t>Revision session:</a:t>
            </a:r>
          </a:p>
          <a:p>
            <a:pPr algn="ctr"/>
            <a:endParaRPr lang="en-GB" sz="4400" b="1">
              <a:latin typeface="Calibri" pitchFamily="34" charset="0"/>
            </a:endParaRPr>
          </a:p>
          <a:p>
            <a:pPr>
              <a:buFont typeface="Arial" charset="0"/>
              <a:buChar char="•"/>
            </a:pPr>
            <a:r>
              <a:rPr lang="en-GB" sz="4400" b="1">
                <a:latin typeface="Calibri" pitchFamily="34" charset="0"/>
              </a:rPr>
              <a:t>How to draw a line</a:t>
            </a:r>
          </a:p>
          <a:p>
            <a:pPr>
              <a:buFont typeface="Arial" charset="0"/>
              <a:buChar char="•"/>
            </a:pPr>
            <a:r>
              <a:rPr lang="en-GB" sz="4400" b="1">
                <a:latin typeface="Calibri" pitchFamily="34" charset="0"/>
              </a:rPr>
              <a:t>Using y = mx + c</a:t>
            </a:r>
          </a:p>
          <a:p>
            <a:pPr>
              <a:buFont typeface="Arial" charset="0"/>
              <a:buChar char="•"/>
            </a:pPr>
            <a:r>
              <a:rPr lang="en-GB" sz="4400" b="1">
                <a:latin typeface="Calibri" pitchFamily="34" charset="0"/>
              </a:rPr>
              <a:t>Parallel lines</a:t>
            </a:r>
            <a:endParaRPr lang="en-US" sz="2400" b="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p:cNvPicPr>
            <a:picLocks noChangeAspect="1" noChangeArrowheads="1"/>
          </p:cNvPicPr>
          <p:nvPr/>
        </p:nvPicPr>
        <p:blipFill>
          <a:blip r:embed="rId3" cstate="print"/>
          <a:srcRect/>
          <a:stretch>
            <a:fillRect/>
          </a:stretch>
        </p:blipFill>
        <p:spPr bwMode="auto">
          <a:xfrm>
            <a:off x="4500563" y="692150"/>
            <a:ext cx="2227262" cy="2287588"/>
          </a:xfrm>
          <a:prstGeom prst="rect">
            <a:avLst/>
          </a:prstGeom>
          <a:noFill/>
          <a:ln w="9525">
            <a:noFill/>
            <a:miter lim="800000"/>
            <a:headEnd/>
            <a:tailEnd/>
          </a:ln>
        </p:spPr>
      </p:pic>
      <p:pic>
        <p:nvPicPr>
          <p:cNvPr id="3075" name="Picture 6"/>
          <p:cNvPicPr>
            <a:picLocks noChangeAspect="1" noChangeArrowheads="1"/>
          </p:cNvPicPr>
          <p:nvPr/>
        </p:nvPicPr>
        <p:blipFill>
          <a:blip r:embed="rId4" cstate="print"/>
          <a:srcRect/>
          <a:stretch>
            <a:fillRect/>
          </a:stretch>
        </p:blipFill>
        <p:spPr bwMode="auto">
          <a:xfrm>
            <a:off x="6664325" y="692150"/>
            <a:ext cx="2227263" cy="2287588"/>
          </a:xfrm>
          <a:prstGeom prst="rect">
            <a:avLst/>
          </a:prstGeom>
          <a:noFill/>
          <a:ln w="9525">
            <a:noFill/>
            <a:miter lim="800000"/>
            <a:headEnd/>
            <a:tailEnd/>
          </a:ln>
        </p:spPr>
      </p:pic>
      <p:pic>
        <p:nvPicPr>
          <p:cNvPr id="3076" name="Picture 7"/>
          <p:cNvPicPr>
            <a:picLocks noChangeAspect="1" noChangeArrowheads="1"/>
          </p:cNvPicPr>
          <p:nvPr/>
        </p:nvPicPr>
        <p:blipFill>
          <a:blip r:embed="rId5" cstate="print"/>
          <a:srcRect/>
          <a:stretch>
            <a:fillRect/>
          </a:stretch>
        </p:blipFill>
        <p:spPr bwMode="auto">
          <a:xfrm>
            <a:off x="2341563" y="735013"/>
            <a:ext cx="2227262" cy="2262187"/>
          </a:xfrm>
          <a:prstGeom prst="rect">
            <a:avLst/>
          </a:prstGeom>
          <a:noFill/>
          <a:ln w="9525">
            <a:noFill/>
            <a:miter lim="800000"/>
            <a:headEnd/>
            <a:tailEnd/>
          </a:ln>
        </p:spPr>
      </p:pic>
      <p:pic>
        <p:nvPicPr>
          <p:cNvPr id="3077" name="Picture 8"/>
          <p:cNvPicPr>
            <a:picLocks noChangeAspect="1" noChangeArrowheads="1"/>
          </p:cNvPicPr>
          <p:nvPr/>
        </p:nvPicPr>
        <p:blipFill>
          <a:blip r:embed="rId6" cstate="print"/>
          <a:srcRect/>
          <a:stretch>
            <a:fillRect/>
          </a:stretch>
        </p:blipFill>
        <p:spPr bwMode="auto">
          <a:xfrm>
            <a:off x="254000" y="765175"/>
            <a:ext cx="2254250" cy="2244725"/>
          </a:xfrm>
          <a:prstGeom prst="rect">
            <a:avLst/>
          </a:prstGeom>
          <a:noFill/>
          <a:ln w="9525">
            <a:noFill/>
            <a:miter lim="800000"/>
            <a:headEnd/>
            <a:tailEnd/>
          </a:ln>
        </p:spPr>
      </p:pic>
      <p:sp>
        <p:nvSpPr>
          <p:cNvPr id="3078" name="Text Box 18"/>
          <p:cNvSpPr txBox="1">
            <a:spLocks noChangeArrowheads="1"/>
          </p:cNvSpPr>
          <p:nvPr/>
        </p:nvSpPr>
        <p:spPr bwMode="auto">
          <a:xfrm>
            <a:off x="331788" y="106363"/>
            <a:ext cx="8108950" cy="646112"/>
          </a:xfrm>
          <a:prstGeom prst="rect">
            <a:avLst/>
          </a:prstGeom>
          <a:noFill/>
          <a:ln w="9525">
            <a:noFill/>
            <a:miter lim="800000"/>
            <a:headEnd/>
            <a:tailEnd/>
          </a:ln>
        </p:spPr>
        <p:txBody>
          <a:bodyPr>
            <a:spAutoFit/>
          </a:bodyPr>
          <a:lstStyle/>
          <a:p>
            <a:pPr>
              <a:spcBef>
                <a:spcPct val="50000"/>
              </a:spcBef>
            </a:pPr>
            <a:r>
              <a:rPr lang="en-GB" sz="3600"/>
              <a:t>Match the equations to the graphs</a:t>
            </a:r>
          </a:p>
        </p:txBody>
      </p:sp>
      <p:grpSp>
        <p:nvGrpSpPr>
          <p:cNvPr id="2" name="Group 21"/>
          <p:cNvGrpSpPr>
            <a:grpSpLocks/>
          </p:cNvGrpSpPr>
          <p:nvPr/>
        </p:nvGrpSpPr>
        <p:grpSpPr bwMode="auto">
          <a:xfrm>
            <a:off x="6664325" y="4225925"/>
            <a:ext cx="2228850" cy="2227263"/>
            <a:chOff x="6664813" y="4226041"/>
            <a:chExt cx="2227672" cy="2227672"/>
          </a:xfrm>
        </p:grpSpPr>
        <p:pic>
          <p:nvPicPr>
            <p:cNvPr id="3093" name="Picture 13"/>
            <p:cNvPicPr>
              <a:picLocks noChangeAspect="1" noChangeArrowheads="1"/>
            </p:cNvPicPr>
            <p:nvPr/>
          </p:nvPicPr>
          <p:blipFill>
            <a:blip r:embed="rId7" cstate="print"/>
            <a:srcRect/>
            <a:stretch>
              <a:fillRect/>
            </a:stretch>
          </p:blipFill>
          <p:spPr bwMode="auto">
            <a:xfrm>
              <a:off x="6664813" y="4226041"/>
              <a:ext cx="2227672" cy="2227672"/>
            </a:xfrm>
            <a:prstGeom prst="rect">
              <a:avLst/>
            </a:prstGeom>
            <a:noFill/>
            <a:ln w="9525">
              <a:noFill/>
              <a:miter lim="800000"/>
              <a:headEnd/>
              <a:tailEnd/>
            </a:ln>
          </p:spPr>
        </p:pic>
        <p:sp>
          <p:nvSpPr>
            <p:cNvPr id="3094" name="Text Box 27"/>
            <p:cNvSpPr txBox="1">
              <a:spLocks noChangeArrowheads="1"/>
            </p:cNvSpPr>
            <p:nvPr/>
          </p:nvSpPr>
          <p:spPr bwMode="auto">
            <a:xfrm>
              <a:off x="6828815" y="4273932"/>
              <a:ext cx="744292" cy="523220"/>
            </a:xfrm>
            <a:prstGeom prst="rect">
              <a:avLst/>
            </a:prstGeom>
            <a:noFill/>
            <a:ln w="9525">
              <a:noFill/>
              <a:miter lim="800000"/>
              <a:headEnd/>
              <a:tailEnd/>
            </a:ln>
          </p:spPr>
          <p:txBody>
            <a:bodyPr>
              <a:spAutoFit/>
            </a:bodyPr>
            <a:lstStyle/>
            <a:p>
              <a:pPr>
                <a:spcBef>
                  <a:spcPct val="50000"/>
                </a:spcBef>
              </a:pPr>
              <a:r>
                <a:rPr lang="en-GB" sz="2800" b="1"/>
                <a:t>4)</a:t>
              </a:r>
              <a:endParaRPr lang="en-GB" b="1"/>
            </a:p>
          </p:txBody>
        </p:sp>
      </p:grpSp>
      <p:grpSp>
        <p:nvGrpSpPr>
          <p:cNvPr id="3" name="Group 20"/>
          <p:cNvGrpSpPr>
            <a:grpSpLocks/>
          </p:cNvGrpSpPr>
          <p:nvPr/>
        </p:nvGrpSpPr>
        <p:grpSpPr bwMode="auto">
          <a:xfrm>
            <a:off x="4600575" y="4214813"/>
            <a:ext cx="2227263" cy="2287587"/>
            <a:chOff x="4600329" y="4214927"/>
            <a:chExt cx="2227672" cy="2287418"/>
          </a:xfrm>
        </p:grpSpPr>
        <p:pic>
          <p:nvPicPr>
            <p:cNvPr id="3091" name="Picture 12"/>
            <p:cNvPicPr>
              <a:picLocks noChangeAspect="1" noChangeArrowheads="1"/>
            </p:cNvPicPr>
            <p:nvPr/>
          </p:nvPicPr>
          <p:blipFill>
            <a:blip r:embed="rId8" cstate="print"/>
            <a:srcRect/>
            <a:stretch>
              <a:fillRect/>
            </a:stretch>
          </p:blipFill>
          <p:spPr bwMode="auto">
            <a:xfrm>
              <a:off x="4600329" y="4214927"/>
              <a:ext cx="2227672" cy="2287418"/>
            </a:xfrm>
            <a:prstGeom prst="rect">
              <a:avLst/>
            </a:prstGeom>
            <a:noFill/>
            <a:ln w="9525">
              <a:noFill/>
              <a:miter lim="800000"/>
              <a:headEnd/>
              <a:tailEnd/>
            </a:ln>
          </p:spPr>
        </p:pic>
        <p:sp>
          <p:nvSpPr>
            <p:cNvPr id="3092" name="Text Box 27"/>
            <p:cNvSpPr txBox="1">
              <a:spLocks noChangeArrowheads="1"/>
            </p:cNvSpPr>
            <p:nvPr/>
          </p:nvSpPr>
          <p:spPr bwMode="auto">
            <a:xfrm>
              <a:off x="4753845" y="4345940"/>
              <a:ext cx="744292" cy="523220"/>
            </a:xfrm>
            <a:prstGeom prst="rect">
              <a:avLst/>
            </a:prstGeom>
            <a:noFill/>
            <a:ln w="9525">
              <a:noFill/>
              <a:miter lim="800000"/>
              <a:headEnd/>
              <a:tailEnd/>
            </a:ln>
          </p:spPr>
          <p:txBody>
            <a:bodyPr>
              <a:spAutoFit/>
            </a:bodyPr>
            <a:lstStyle/>
            <a:p>
              <a:pPr>
                <a:spcBef>
                  <a:spcPct val="50000"/>
                </a:spcBef>
              </a:pPr>
              <a:r>
                <a:rPr lang="en-GB" sz="2800" b="1"/>
                <a:t>3)</a:t>
              </a:r>
              <a:endParaRPr lang="en-GB" b="1"/>
            </a:p>
          </p:txBody>
        </p:sp>
      </p:grpSp>
      <p:grpSp>
        <p:nvGrpSpPr>
          <p:cNvPr id="4" name="Group 19"/>
          <p:cNvGrpSpPr>
            <a:grpSpLocks/>
          </p:cNvGrpSpPr>
          <p:nvPr/>
        </p:nvGrpSpPr>
        <p:grpSpPr bwMode="auto">
          <a:xfrm>
            <a:off x="2433638" y="4225925"/>
            <a:ext cx="2287587" cy="2219325"/>
            <a:chOff x="2433759" y="4226040"/>
            <a:chExt cx="2287418" cy="2219136"/>
          </a:xfrm>
        </p:grpSpPr>
        <p:pic>
          <p:nvPicPr>
            <p:cNvPr id="3089" name="Picture 14"/>
            <p:cNvPicPr>
              <a:picLocks noChangeAspect="1" noChangeArrowheads="1"/>
            </p:cNvPicPr>
            <p:nvPr/>
          </p:nvPicPr>
          <p:blipFill>
            <a:blip r:embed="rId9" cstate="print"/>
            <a:srcRect/>
            <a:stretch>
              <a:fillRect/>
            </a:stretch>
          </p:blipFill>
          <p:spPr bwMode="auto">
            <a:xfrm>
              <a:off x="2433759" y="4226040"/>
              <a:ext cx="2287418" cy="2219136"/>
            </a:xfrm>
            <a:prstGeom prst="rect">
              <a:avLst/>
            </a:prstGeom>
            <a:noFill/>
            <a:ln w="9525">
              <a:noFill/>
              <a:miter lim="800000"/>
              <a:headEnd/>
              <a:tailEnd/>
            </a:ln>
          </p:spPr>
        </p:pic>
        <p:sp>
          <p:nvSpPr>
            <p:cNvPr id="3090" name="Text Box 27"/>
            <p:cNvSpPr txBox="1">
              <a:spLocks noChangeArrowheads="1"/>
            </p:cNvSpPr>
            <p:nvPr/>
          </p:nvSpPr>
          <p:spPr bwMode="auto">
            <a:xfrm>
              <a:off x="2631983" y="4345940"/>
              <a:ext cx="744292" cy="523220"/>
            </a:xfrm>
            <a:prstGeom prst="rect">
              <a:avLst/>
            </a:prstGeom>
            <a:noFill/>
            <a:ln w="9525">
              <a:noFill/>
              <a:miter lim="800000"/>
              <a:headEnd/>
              <a:tailEnd/>
            </a:ln>
          </p:spPr>
          <p:txBody>
            <a:bodyPr>
              <a:spAutoFit/>
            </a:bodyPr>
            <a:lstStyle/>
            <a:p>
              <a:pPr>
                <a:spcBef>
                  <a:spcPct val="50000"/>
                </a:spcBef>
              </a:pPr>
              <a:r>
                <a:rPr lang="en-GB" sz="2800" b="1"/>
                <a:t>2)</a:t>
              </a:r>
              <a:endParaRPr lang="en-GB" b="1"/>
            </a:p>
          </p:txBody>
        </p:sp>
      </p:grpSp>
      <p:grpSp>
        <p:nvGrpSpPr>
          <p:cNvPr id="5" name="Group 18"/>
          <p:cNvGrpSpPr>
            <a:grpSpLocks/>
          </p:cNvGrpSpPr>
          <p:nvPr/>
        </p:nvGrpSpPr>
        <p:grpSpPr bwMode="auto">
          <a:xfrm>
            <a:off x="295275" y="4225925"/>
            <a:ext cx="2287588" cy="2219325"/>
            <a:chOff x="295398" y="4226040"/>
            <a:chExt cx="2287418" cy="2219136"/>
          </a:xfrm>
        </p:grpSpPr>
        <p:pic>
          <p:nvPicPr>
            <p:cNvPr id="3087" name="Picture 16"/>
            <p:cNvPicPr>
              <a:picLocks noChangeAspect="1" noChangeArrowheads="1"/>
            </p:cNvPicPr>
            <p:nvPr/>
          </p:nvPicPr>
          <p:blipFill>
            <a:blip r:embed="rId10" cstate="print"/>
            <a:srcRect/>
            <a:stretch>
              <a:fillRect/>
            </a:stretch>
          </p:blipFill>
          <p:spPr bwMode="auto">
            <a:xfrm>
              <a:off x="295398" y="4226040"/>
              <a:ext cx="2287418" cy="2219136"/>
            </a:xfrm>
            <a:prstGeom prst="rect">
              <a:avLst/>
            </a:prstGeom>
            <a:noFill/>
            <a:ln w="9525">
              <a:noFill/>
              <a:miter lim="800000"/>
              <a:headEnd/>
              <a:tailEnd/>
            </a:ln>
          </p:spPr>
        </p:pic>
        <p:sp>
          <p:nvSpPr>
            <p:cNvPr id="3088" name="Text Box 27"/>
            <p:cNvSpPr txBox="1">
              <a:spLocks noChangeArrowheads="1"/>
            </p:cNvSpPr>
            <p:nvPr/>
          </p:nvSpPr>
          <p:spPr bwMode="auto">
            <a:xfrm>
              <a:off x="510121" y="4417948"/>
              <a:ext cx="744292" cy="523220"/>
            </a:xfrm>
            <a:prstGeom prst="rect">
              <a:avLst/>
            </a:prstGeom>
            <a:noFill/>
            <a:ln w="9525">
              <a:noFill/>
              <a:miter lim="800000"/>
              <a:headEnd/>
              <a:tailEnd/>
            </a:ln>
          </p:spPr>
          <p:txBody>
            <a:bodyPr>
              <a:spAutoFit/>
            </a:bodyPr>
            <a:lstStyle/>
            <a:p>
              <a:pPr>
                <a:spcBef>
                  <a:spcPct val="50000"/>
                </a:spcBef>
              </a:pPr>
              <a:r>
                <a:rPr lang="en-GB" sz="2800" b="1"/>
                <a:t>1)</a:t>
              </a:r>
              <a:endParaRPr lang="en-GB" b="1"/>
            </a:p>
          </p:txBody>
        </p:sp>
      </p:grpSp>
      <p:sp>
        <p:nvSpPr>
          <p:cNvPr id="3083" name="Text Box 27"/>
          <p:cNvSpPr txBox="1">
            <a:spLocks noChangeArrowheads="1"/>
          </p:cNvSpPr>
          <p:nvPr/>
        </p:nvSpPr>
        <p:spPr bwMode="auto">
          <a:xfrm>
            <a:off x="6816725" y="785813"/>
            <a:ext cx="744538" cy="522287"/>
          </a:xfrm>
          <a:prstGeom prst="rect">
            <a:avLst/>
          </a:prstGeom>
          <a:noFill/>
          <a:ln w="9525">
            <a:noFill/>
            <a:miter lim="800000"/>
            <a:headEnd/>
            <a:tailEnd/>
          </a:ln>
        </p:spPr>
        <p:txBody>
          <a:bodyPr>
            <a:spAutoFit/>
          </a:bodyPr>
          <a:lstStyle/>
          <a:p>
            <a:pPr>
              <a:spcBef>
                <a:spcPct val="50000"/>
              </a:spcBef>
            </a:pPr>
            <a:r>
              <a:rPr lang="en-GB" sz="2800" b="1"/>
              <a:t>D)</a:t>
            </a:r>
            <a:endParaRPr lang="en-GB" b="1"/>
          </a:p>
        </p:txBody>
      </p:sp>
      <p:sp>
        <p:nvSpPr>
          <p:cNvPr id="3084" name="Text Box 27"/>
          <p:cNvSpPr txBox="1">
            <a:spLocks noChangeArrowheads="1"/>
          </p:cNvSpPr>
          <p:nvPr/>
        </p:nvSpPr>
        <p:spPr bwMode="auto">
          <a:xfrm>
            <a:off x="4741863" y="820738"/>
            <a:ext cx="744537" cy="522287"/>
          </a:xfrm>
          <a:prstGeom prst="rect">
            <a:avLst/>
          </a:prstGeom>
          <a:noFill/>
          <a:ln w="9525">
            <a:noFill/>
            <a:miter lim="800000"/>
            <a:headEnd/>
            <a:tailEnd/>
          </a:ln>
        </p:spPr>
        <p:txBody>
          <a:bodyPr>
            <a:spAutoFit/>
          </a:bodyPr>
          <a:lstStyle/>
          <a:p>
            <a:pPr>
              <a:spcBef>
                <a:spcPct val="50000"/>
              </a:spcBef>
            </a:pPr>
            <a:r>
              <a:rPr lang="en-GB" sz="2800" b="1"/>
              <a:t>C)</a:t>
            </a:r>
            <a:endParaRPr lang="en-GB" b="1"/>
          </a:p>
        </p:txBody>
      </p:sp>
      <p:sp>
        <p:nvSpPr>
          <p:cNvPr id="3085" name="Text Box 27"/>
          <p:cNvSpPr txBox="1">
            <a:spLocks noChangeArrowheads="1"/>
          </p:cNvSpPr>
          <p:nvPr/>
        </p:nvSpPr>
        <p:spPr bwMode="auto">
          <a:xfrm>
            <a:off x="2620963" y="831850"/>
            <a:ext cx="742950" cy="523875"/>
          </a:xfrm>
          <a:prstGeom prst="rect">
            <a:avLst/>
          </a:prstGeom>
          <a:noFill/>
          <a:ln w="9525">
            <a:noFill/>
            <a:miter lim="800000"/>
            <a:headEnd/>
            <a:tailEnd/>
          </a:ln>
        </p:spPr>
        <p:txBody>
          <a:bodyPr>
            <a:spAutoFit/>
          </a:bodyPr>
          <a:lstStyle/>
          <a:p>
            <a:pPr>
              <a:spcBef>
                <a:spcPct val="50000"/>
              </a:spcBef>
            </a:pPr>
            <a:r>
              <a:rPr lang="en-GB" sz="2800" b="1"/>
              <a:t>B)</a:t>
            </a:r>
            <a:endParaRPr lang="en-GB" b="1"/>
          </a:p>
        </p:txBody>
      </p:sp>
      <p:sp>
        <p:nvSpPr>
          <p:cNvPr id="3086" name="Text Box 27"/>
          <p:cNvSpPr txBox="1">
            <a:spLocks noChangeArrowheads="1"/>
          </p:cNvSpPr>
          <p:nvPr/>
        </p:nvSpPr>
        <p:spPr bwMode="auto">
          <a:xfrm>
            <a:off x="498475" y="844550"/>
            <a:ext cx="744538" cy="522288"/>
          </a:xfrm>
          <a:prstGeom prst="rect">
            <a:avLst/>
          </a:prstGeom>
          <a:noFill/>
          <a:ln w="9525">
            <a:noFill/>
            <a:miter lim="800000"/>
            <a:headEnd/>
            <a:tailEnd/>
          </a:ln>
        </p:spPr>
        <p:txBody>
          <a:bodyPr>
            <a:spAutoFit/>
          </a:bodyPr>
          <a:lstStyle/>
          <a:p>
            <a:pPr>
              <a:spcBef>
                <a:spcPct val="50000"/>
              </a:spcBef>
            </a:pPr>
            <a:r>
              <a:rPr lang="en-GB" sz="2800" b="1"/>
              <a:t>A)</a:t>
            </a:r>
            <a:endParaRPr lang="en-GB"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5.55556E-7 -3.62145E-6 L -0.2441 -0.2831 " pathEditMode="relative" ptsTypes="AA">
                                      <p:cBhvr>
                                        <p:cTn id="6" dur="5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3.61111E-6 4.22037E-6 L -0.24289 -0.28067 " pathEditMode="relative" rAng="0" ptsTypes="AA">
                                      <p:cBhvr>
                                        <p:cTn id="10" dur="500" fill="hold"/>
                                        <p:tgtEl>
                                          <p:spTgt spid="3"/>
                                        </p:tgtEl>
                                        <p:attrNameLst>
                                          <p:attrName>ppt_x</p:attrName>
                                          <p:attrName>ppt_y</p:attrName>
                                        </p:attrNameLst>
                                      </p:cBhvr>
                                      <p:rCtr x="-122" y="-14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7.22222E-6 -1.40744E-6 L -0.24409 -0.2831 " pathEditMode="relative" ptsTypes="AA">
                                      <p:cBhvr>
                                        <p:cTn id="14" dur="500" fill="hold"/>
                                        <p:tgtEl>
                                          <p:spTgt spid="2"/>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nodeType="clickEffect">
                                  <p:stCondLst>
                                    <p:cond delay="0"/>
                                  </p:stCondLst>
                                  <p:childTnLst>
                                    <p:animMotion origin="layout" path="M -1.66667E-6 -1.77639E-6 L 0.68924 -0.27743 " pathEditMode="relative" rAng="0" ptsTypes="AA">
                                      <p:cBhvr>
                                        <p:cTn id="18" dur="500" fill="hold"/>
                                        <p:tgtEl>
                                          <p:spTgt spid="5"/>
                                        </p:tgtEl>
                                        <p:attrNameLst>
                                          <p:attrName>ppt_x</p:attrName>
                                          <p:attrName>ppt_y</p:attrName>
                                        </p:attrNameLst>
                                      </p:cBhvr>
                                      <p:rCtr x="345" y="-13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grade.jpg"/>
          <p:cNvPicPr>
            <a:picLocks noChangeAspect="1"/>
          </p:cNvPicPr>
          <p:nvPr/>
        </p:nvPicPr>
        <p:blipFill>
          <a:blip r:embed="rId3" cstate="print"/>
          <a:srcRect/>
          <a:stretch>
            <a:fillRect/>
          </a:stretch>
        </p:blipFill>
        <p:spPr bwMode="auto">
          <a:xfrm>
            <a:off x="0" y="404813"/>
            <a:ext cx="9144000" cy="6453187"/>
          </a:xfrm>
          <a:prstGeom prst="rect">
            <a:avLst/>
          </a:prstGeom>
          <a:noFill/>
          <a:ln w="9525">
            <a:noFill/>
            <a:miter lim="800000"/>
            <a:headEnd/>
            <a:tailEnd/>
          </a:ln>
        </p:spPr>
      </p:pic>
      <p:sp>
        <p:nvSpPr>
          <p:cNvPr id="5" name="TextBox 4"/>
          <p:cNvSpPr txBox="1">
            <a:spLocks noChangeArrowheads="1"/>
          </p:cNvSpPr>
          <p:nvPr/>
        </p:nvSpPr>
        <p:spPr bwMode="auto">
          <a:xfrm>
            <a:off x="0" y="0"/>
            <a:ext cx="9144000" cy="769938"/>
          </a:xfrm>
          <a:prstGeom prst="rect">
            <a:avLst/>
          </a:prstGeom>
          <a:noFill/>
          <a:ln w="9525">
            <a:noFill/>
            <a:miter lim="800000"/>
            <a:headEnd/>
            <a:tailEnd/>
          </a:ln>
        </p:spPr>
        <p:txBody>
          <a:bodyPr>
            <a:spAutoFit/>
          </a:bodyPr>
          <a:lstStyle/>
          <a:p>
            <a:pPr algn="ctr"/>
            <a:r>
              <a:rPr lang="en-GB" sz="4400" b="1">
                <a:latin typeface="Calibri" pitchFamily="34" charset="0"/>
              </a:rPr>
              <a:t>Gradient</a:t>
            </a:r>
            <a:r>
              <a:rPr lang="en-GB" sz="4400">
                <a:latin typeface="Calibri" pitchFamily="34" charset="0"/>
              </a:rPr>
              <a:t> is the </a:t>
            </a:r>
            <a:r>
              <a:rPr lang="en-GB" sz="4400" b="1">
                <a:latin typeface="Calibri" pitchFamily="34" charset="0"/>
              </a:rPr>
              <a:t>steepness</a:t>
            </a:r>
            <a:r>
              <a:rPr lang="en-GB" sz="4400">
                <a:latin typeface="Calibri" pitchFamily="34" charset="0"/>
              </a:rPr>
              <a:t> of a line</a:t>
            </a:r>
            <a:endParaRPr lang="en-US" sz="2400" b="1">
              <a:latin typeface="Calibri" pitchFamily="34" charset="0"/>
            </a:endParaRPr>
          </a:p>
        </p:txBody>
      </p:sp>
      <p:pic>
        <p:nvPicPr>
          <p:cNvPr id="3077" name="Picture 5"/>
          <p:cNvPicPr>
            <a:picLocks noChangeAspect="1" noChangeArrowheads="1"/>
          </p:cNvPicPr>
          <p:nvPr/>
        </p:nvPicPr>
        <p:blipFill>
          <a:blip r:embed="rId4" cstate="print">
            <a:clrChange>
              <a:clrFrom>
                <a:srgbClr val="FFFFFF"/>
              </a:clrFrom>
              <a:clrTo>
                <a:srgbClr val="FFFFFF">
                  <a:alpha val="0"/>
                </a:srgbClr>
              </a:clrTo>
            </a:clrChange>
          </a:blip>
          <a:srcRect l="23988" t="52521" r="23595" b="28580"/>
          <a:stretch>
            <a:fillRect/>
          </a:stretch>
        </p:blipFill>
        <p:spPr bwMode="auto">
          <a:xfrm>
            <a:off x="0" y="836613"/>
            <a:ext cx="5651500" cy="1193800"/>
          </a:xfrm>
          <a:prstGeom prst="rect">
            <a:avLst/>
          </a:prstGeom>
          <a:noFill/>
          <a:ln w="9525">
            <a:noFill/>
            <a:miter lim="800000"/>
            <a:headEnd/>
            <a:tailEnd/>
          </a:ln>
        </p:spPr>
      </p:pic>
      <p:sp>
        <p:nvSpPr>
          <p:cNvPr id="7" name="Rectangle 6"/>
          <p:cNvSpPr/>
          <p:nvPr/>
        </p:nvSpPr>
        <p:spPr>
          <a:xfrm>
            <a:off x="395288" y="2420938"/>
            <a:ext cx="4321175" cy="40767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Connector 8"/>
          <p:cNvCxnSpPr/>
          <p:nvPr/>
        </p:nvCxnSpPr>
        <p:spPr>
          <a:xfrm flipV="1">
            <a:off x="395288" y="3357563"/>
            <a:ext cx="4321175" cy="1584325"/>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a:off x="827088" y="4797425"/>
            <a:ext cx="2232025" cy="0"/>
          </a:xfrm>
          <a:prstGeom prst="line">
            <a:avLst/>
          </a:prstGeom>
          <a:ln>
            <a:prstDash val="sysDash"/>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flipV="1">
            <a:off x="3059113" y="3933825"/>
            <a:ext cx="0" cy="863600"/>
          </a:xfrm>
          <a:prstGeom prst="line">
            <a:avLst/>
          </a:prstGeom>
          <a:ln>
            <a:prstDash val="sysDash"/>
          </a:ln>
        </p:spPr>
        <p:style>
          <a:lnRef idx="3">
            <a:schemeClr val="accent2"/>
          </a:lnRef>
          <a:fillRef idx="0">
            <a:schemeClr val="accent2"/>
          </a:fillRef>
          <a:effectRef idx="2">
            <a:schemeClr val="accent2"/>
          </a:effectRef>
          <a:fontRef idx="minor">
            <a:schemeClr val="tx1"/>
          </a:fontRef>
        </p:style>
      </p:cxnSp>
      <p:sp>
        <p:nvSpPr>
          <p:cNvPr id="25" name="Rectangle 24"/>
          <p:cNvSpPr/>
          <p:nvPr/>
        </p:nvSpPr>
        <p:spPr>
          <a:xfrm>
            <a:off x="3563938" y="5373688"/>
            <a:ext cx="792162" cy="576262"/>
          </a:xfrm>
          <a:prstGeom prst="rect">
            <a:avLst/>
          </a:prstGeom>
          <a:noFill/>
          <a:ln w="76200"/>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30" name="TextBox 29"/>
          <p:cNvSpPr txBox="1">
            <a:spLocks noChangeArrowheads="1"/>
          </p:cNvSpPr>
          <p:nvPr/>
        </p:nvSpPr>
        <p:spPr bwMode="auto">
          <a:xfrm>
            <a:off x="1692275" y="4941888"/>
            <a:ext cx="647700" cy="584200"/>
          </a:xfrm>
          <a:prstGeom prst="rect">
            <a:avLst/>
          </a:prstGeom>
          <a:solidFill>
            <a:schemeClr val="bg1"/>
          </a:solidFill>
          <a:ln w="9525">
            <a:noFill/>
            <a:miter lim="800000"/>
            <a:headEnd/>
            <a:tailEnd/>
          </a:ln>
        </p:spPr>
        <p:txBody>
          <a:bodyPr>
            <a:spAutoFit/>
          </a:bodyPr>
          <a:lstStyle/>
          <a:p>
            <a:pPr algn="ctr"/>
            <a:r>
              <a:rPr lang="en-GB" sz="3200" b="1"/>
              <a:t>10</a:t>
            </a:r>
            <a:endParaRPr lang="en-US" b="1"/>
          </a:p>
        </p:txBody>
      </p:sp>
      <p:sp>
        <p:nvSpPr>
          <p:cNvPr id="31" name="TextBox 30"/>
          <p:cNvSpPr txBox="1">
            <a:spLocks noChangeArrowheads="1"/>
          </p:cNvSpPr>
          <p:nvPr/>
        </p:nvSpPr>
        <p:spPr bwMode="auto">
          <a:xfrm>
            <a:off x="3203575" y="4068763"/>
            <a:ext cx="863600" cy="584200"/>
          </a:xfrm>
          <a:prstGeom prst="rect">
            <a:avLst/>
          </a:prstGeom>
          <a:solidFill>
            <a:schemeClr val="bg1"/>
          </a:solidFill>
          <a:ln w="9525">
            <a:noFill/>
            <a:miter lim="800000"/>
            <a:headEnd/>
            <a:tailEnd/>
          </a:ln>
        </p:spPr>
        <p:txBody>
          <a:bodyPr>
            <a:spAutoFit/>
          </a:bodyPr>
          <a:lstStyle/>
          <a:p>
            <a:pPr algn="ctr"/>
            <a:r>
              <a:rPr lang="en-GB" sz="3200" b="1"/>
              <a:t>2</a:t>
            </a:r>
            <a:endParaRPr lang="en-US" b="1"/>
          </a:p>
        </p:txBody>
      </p:sp>
      <p:pic>
        <p:nvPicPr>
          <p:cNvPr id="3079" name="Picture 7"/>
          <p:cNvPicPr>
            <a:picLocks noChangeAspect="1" noChangeArrowheads="1"/>
          </p:cNvPicPr>
          <p:nvPr/>
        </p:nvPicPr>
        <p:blipFill>
          <a:blip r:embed="rId5" cstate="print">
            <a:clrChange>
              <a:clrFrom>
                <a:srgbClr val="FFFFFF"/>
              </a:clrFrom>
              <a:clrTo>
                <a:srgbClr val="FFFFFF">
                  <a:alpha val="0"/>
                </a:srgbClr>
              </a:clrTo>
            </a:clrChange>
          </a:blip>
          <a:srcRect l="40968" t="36140" r="40575" b="50000"/>
          <a:stretch>
            <a:fillRect/>
          </a:stretch>
        </p:blipFill>
        <p:spPr bwMode="auto">
          <a:xfrm>
            <a:off x="1736725" y="5084763"/>
            <a:ext cx="2619375" cy="1152525"/>
          </a:xfrm>
          <a:prstGeom prst="rect">
            <a:avLst/>
          </a:prstGeom>
          <a:noFill/>
          <a:ln w="9525">
            <a:noFill/>
            <a:miter lim="800000"/>
            <a:headEnd/>
            <a:tailEnd/>
          </a:ln>
        </p:spPr>
      </p:pic>
      <p:pic>
        <p:nvPicPr>
          <p:cNvPr id="3080" name="Picture 8"/>
          <p:cNvPicPr>
            <a:picLocks noChangeAspect="1" noChangeArrowheads="1"/>
          </p:cNvPicPr>
          <p:nvPr/>
        </p:nvPicPr>
        <p:blipFill>
          <a:blip r:embed="rId6" cstate="print">
            <a:clrChange>
              <a:clrFrom>
                <a:srgbClr val="FFFFFF"/>
              </a:clrFrom>
              <a:clrTo>
                <a:srgbClr val="FFFFFF">
                  <a:alpha val="0"/>
                </a:srgbClr>
              </a:clrTo>
            </a:clrChange>
          </a:blip>
          <a:srcRect l="40968" t="36140" r="40402" b="50000"/>
          <a:stretch>
            <a:fillRect/>
          </a:stretch>
        </p:blipFill>
        <p:spPr bwMode="auto">
          <a:xfrm>
            <a:off x="1692275" y="5084763"/>
            <a:ext cx="2641600" cy="1152525"/>
          </a:xfrm>
          <a:prstGeom prst="rect">
            <a:avLst/>
          </a:prstGeom>
          <a:noFill/>
          <a:ln w="9525">
            <a:noFill/>
            <a:miter lim="800000"/>
            <a:headEnd/>
            <a:tailEnd/>
          </a:ln>
        </p:spPr>
      </p:pic>
      <p:sp>
        <p:nvSpPr>
          <p:cNvPr id="21" name="TextBox 20"/>
          <p:cNvSpPr txBox="1">
            <a:spLocks noChangeArrowheads="1"/>
          </p:cNvSpPr>
          <p:nvPr/>
        </p:nvSpPr>
        <p:spPr bwMode="auto">
          <a:xfrm>
            <a:off x="3132138" y="4076700"/>
            <a:ext cx="863600" cy="585788"/>
          </a:xfrm>
          <a:prstGeom prst="rect">
            <a:avLst/>
          </a:prstGeom>
          <a:solidFill>
            <a:schemeClr val="bg1"/>
          </a:solidFill>
          <a:ln w="9525">
            <a:noFill/>
            <a:miter lim="800000"/>
            <a:headEnd/>
            <a:tailEnd/>
          </a:ln>
        </p:spPr>
        <p:txBody>
          <a:bodyPr>
            <a:spAutoFit/>
          </a:bodyPr>
          <a:lstStyle/>
          <a:p>
            <a:pPr algn="ctr"/>
            <a:r>
              <a:rPr lang="en-GB" sz="3200" b="1"/>
              <a:t>0.2</a:t>
            </a:r>
            <a:endParaRPr lang="en-US" b="1"/>
          </a:p>
        </p:txBody>
      </p:sp>
      <p:sp>
        <p:nvSpPr>
          <p:cNvPr id="20" name="TextBox 19"/>
          <p:cNvSpPr txBox="1">
            <a:spLocks noChangeArrowheads="1"/>
          </p:cNvSpPr>
          <p:nvPr/>
        </p:nvSpPr>
        <p:spPr bwMode="auto">
          <a:xfrm>
            <a:off x="1749425" y="4860925"/>
            <a:ext cx="519113" cy="584200"/>
          </a:xfrm>
          <a:prstGeom prst="rect">
            <a:avLst/>
          </a:prstGeom>
          <a:solidFill>
            <a:schemeClr val="bg1"/>
          </a:solidFill>
          <a:ln w="9525">
            <a:noFill/>
            <a:miter lim="800000"/>
            <a:headEnd/>
            <a:tailEnd/>
          </a:ln>
        </p:spPr>
        <p:txBody>
          <a:bodyPr>
            <a:spAutoFit/>
          </a:bodyPr>
          <a:lstStyle/>
          <a:p>
            <a:pPr algn="ctr"/>
            <a:r>
              <a:rPr lang="en-GB" sz="3200" b="1"/>
              <a:t>1</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07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3079"/>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308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25" grpId="0" animBg="1"/>
      <p:bldP spid="30" grpId="0" animBg="1"/>
      <p:bldP spid="31" grpId="0" animBg="1"/>
      <p:bldP spid="21"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17796" t="15981" r="59032" b="44469"/>
          <a:stretch>
            <a:fillRect/>
          </a:stretch>
        </p:blipFill>
        <p:spPr bwMode="auto">
          <a:xfrm>
            <a:off x="-36513" y="0"/>
            <a:ext cx="6858001" cy="6858000"/>
          </a:xfrm>
          <a:prstGeom prst="rect">
            <a:avLst/>
          </a:prstGeom>
          <a:noFill/>
          <a:ln w="9525">
            <a:noFill/>
            <a:miter lim="800000"/>
            <a:headEnd/>
            <a:tailEnd/>
          </a:ln>
        </p:spPr>
      </p:pic>
      <p:sp>
        <p:nvSpPr>
          <p:cNvPr id="3" name="Rectangle 2"/>
          <p:cNvSpPr txBox="1">
            <a:spLocks noChangeArrowheads="1"/>
          </p:cNvSpPr>
          <p:nvPr/>
        </p:nvSpPr>
        <p:spPr>
          <a:xfrm>
            <a:off x="4610100" y="0"/>
            <a:ext cx="4533900" cy="1470025"/>
          </a:xfrm>
          <a:prstGeom prst="rect">
            <a:avLst/>
          </a:prstGeom>
          <a:solidFill>
            <a:schemeClr val="bg1"/>
          </a:solidFill>
        </p:spPr>
        <p:txBody>
          <a:bodyPr>
            <a:normAutofit fontScale="97500" lnSpcReduction="10000"/>
          </a:bodyPr>
          <a:lstStyle/>
          <a:p>
            <a:pPr algn="ctr" fontAlgn="auto">
              <a:spcAft>
                <a:spcPts val="0"/>
              </a:spcAft>
              <a:defRPr/>
            </a:pPr>
            <a:r>
              <a:rPr lang="en-GB" sz="8000" dirty="0">
                <a:latin typeface="+mj-lt"/>
                <a:ea typeface="+mj-ea"/>
                <a:cs typeface="+mj-cs"/>
              </a:rPr>
              <a:t>y = </a:t>
            </a:r>
            <a:r>
              <a:rPr lang="en-GB" sz="9600" b="1" dirty="0">
                <a:latin typeface="+mj-lt"/>
                <a:ea typeface="+mj-ea"/>
                <a:cs typeface="+mj-cs"/>
              </a:rPr>
              <a:t>m</a:t>
            </a:r>
            <a:r>
              <a:rPr lang="en-GB" sz="8000" dirty="0">
                <a:latin typeface="+mj-lt"/>
                <a:ea typeface="+mj-ea"/>
                <a:cs typeface="+mj-cs"/>
              </a:rPr>
              <a:t>x + </a:t>
            </a:r>
            <a:r>
              <a:rPr lang="en-GB" sz="9600" b="1" dirty="0">
                <a:latin typeface="+mj-lt"/>
                <a:ea typeface="+mj-ea"/>
                <a:cs typeface="+mj-cs"/>
              </a:rPr>
              <a:t>c</a:t>
            </a:r>
          </a:p>
        </p:txBody>
      </p:sp>
      <p:cxnSp>
        <p:nvCxnSpPr>
          <p:cNvPr id="4" name="Straight Connector 3"/>
          <p:cNvCxnSpPr/>
          <p:nvPr/>
        </p:nvCxnSpPr>
        <p:spPr>
          <a:xfrm>
            <a:off x="1763713" y="4005263"/>
            <a:ext cx="504825" cy="0"/>
          </a:xfrm>
          <a:prstGeom prst="line">
            <a:avLst/>
          </a:prstGeom>
          <a:ln>
            <a:prstDash val="sysDash"/>
          </a:ln>
        </p:spPr>
        <p:style>
          <a:lnRef idx="3">
            <a:schemeClr val="accent2"/>
          </a:lnRef>
          <a:fillRef idx="0">
            <a:schemeClr val="accent2"/>
          </a:fillRef>
          <a:effectRef idx="2">
            <a:schemeClr val="accent2"/>
          </a:effectRef>
          <a:fontRef idx="minor">
            <a:schemeClr val="tx1"/>
          </a:fontRef>
        </p:style>
      </p:cxnSp>
      <p:cxnSp>
        <p:nvCxnSpPr>
          <p:cNvPr id="6" name="Straight Connector 5"/>
          <p:cNvCxnSpPr/>
          <p:nvPr/>
        </p:nvCxnSpPr>
        <p:spPr>
          <a:xfrm>
            <a:off x="2268538" y="4005263"/>
            <a:ext cx="0" cy="1079500"/>
          </a:xfrm>
          <a:prstGeom prst="line">
            <a:avLst/>
          </a:prstGeom>
          <a:ln>
            <a:prstDash val="sysDash"/>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flipH="1">
            <a:off x="1258888" y="1125538"/>
            <a:ext cx="7416800" cy="1727200"/>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sp>
        <p:nvSpPr>
          <p:cNvPr id="14" name="Rectangle 2"/>
          <p:cNvSpPr txBox="1">
            <a:spLocks noChangeArrowheads="1"/>
          </p:cNvSpPr>
          <p:nvPr/>
        </p:nvSpPr>
        <p:spPr>
          <a:xfrm>
            <a:off x="4572000" y="4046538"/>
            <a:ext cx="4533900" cy="1470025"/>
          </a:xfrm>
          <a:prstGeom prst="rect">
            <a:avLst/>
          </a:prstGeom>
          <a:solidFill>
            <a:schemeClr val="bg1"/>
          </a:solidFill>
        </p:spPr>
        <p:txBody>
          <a:bodyPr>
            <a:normAutofit fontScale="97500" lnSpcReduction="10000"/>
          </a:bodyPr>
          <a:lstStyle/>
          <a:p>
            <a:pPr algn="ctr" fontAlgn="auto">
              <a:spcAft>
                <a:spcPts val="0"/>
              </a:spcAft>
              <a:defRPr/>
            </a:pPr>
            <a:r>
              <a:rPr lang="en-GB" sz="8000" dirty="0">
                <a:latin typeface="+mj-lt"/>
                <a:ea typeface="+mj-ea"/>
                <a:cs typeface="+mj-cs"/>
              </a:rPr>
              <a:t>y = </a:t>
            </a:r>
            <a:r>
              <a:rPr lang="en-GB" sz="9600" b="1" dirty="0">
                <a:latin typeface="+mj-lt"/>
                <a:ea typeface="+mj-ea"/>
                <a:cs typeface="+mj-cs"/>
              </a:rPr>
              <a:t>-2</a:t>
            </a:r>
            <a:r>
              <a:rPr lang="en-GB" sz="8000" dirty="0">
                <a:latin typeface="+mj-lt"/>
                <a:ea typeface="+mj-ea"/>
                <a:cs typeface="+mj-cs"/>
              </a:rPr>
              <a:t>x + </a:t>
            </a:r>
            <a:r>
              <a:rPr lang="en-GB" sz="9600" b="1" dirty="0">
                <a:latin typeface="+mj-lt"/>
                <a:ea typeface="+mj-ea"/>
                <a:cs typeface="+mj-cs"/>
              </a:rPr>
              <a:t>5</a:t>
            </a:r>
          </a:p>
        </p:txBody>
      </p:sp>
      <p:cxnSp>
        <p:nvCxnSpPr>
          <p:cNvPr id="16" name="Straight Arrow Connector 15"/>
          <p:cNvCxnSpPr/>
          <p:nvPr/>
        </p:nvCxnSpPr>
        <p:spPr>
          <a:xfrm flipH="1">
            <a:off x="2411413" y="1052513"/>
            <a:ext cx="4032250" cy="2881312"/>
          </a:xfrm>
          <a:prstGeom prst="straightConnector1">
            <a:avLst/>
          </a:prstGeom>
          <a:ln w="57150">
            <a:tailEnd type="arrow"/>
          </a:ln>
        </p:spPr>
        <p:style>
          <a:lnRef idx="3">
            <a:schemeClr val="accent2"/>
          </a:lnRef>
          <a:fillRef idx="0">
            <a:schemeClr val="accent2"/>
          </a:fillRef>
          <a:effectRef idx="2">
            <a:schemeClr val="accent2"/>
          </a:effectRef>
          <a:fontRef idx="minor">
            <a:schemeClr val="tx1"/>
          </a:fontRef>
        </p:style>
      </p:cxnSp>
      <p:sp>
        <p:nvSpPr>
          <p:cNvPr id="19" name="Oval 18"/>
          <p:cNvSpPr/>
          <p:nvPr/>
        </p:nvSpPr>
        <p:spPr>
          <a:xfrm>
            <a:off x="539750" y="2636838"/>
            <a:ext cx="576263" cy="576262"/>
          </a:xfrm>
          <a:prstGeom prst="ellipse">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TextBox 19"/>
          <p:cNvSpPr txBox="1">
            <a:spLocks noChangeArrowheads="1"/>
          </p:cNvSpPr>
          <p:nvPr/>
        </p:nvSpPr>
        <p:spPr bwMode="auto">
          <a:xfrm rot="-798474">
            <a:off x="6042025" y="1258888"/>
            <a:ext cx="2871788" cy="769937"/>
          </a:xfrm>
          <a:prstGeom prst="rect">
            <a:avLst/>
          </a:prstGeom>
          <a:noFill/>
          <a:ln w="9525">
            <a:noFill/>
            <a:miter lim="800000"/>
            <a:headEnd/>
            <a:tailEnd/>
          </a:ln>
        </p:spPr>
        <p:txBody>
          <a:bodyPr>
            <a:spAutoFit/>
          </a:bodyPr>
          <a:lstStyle/>
          <a:p>
            <a:r>
              <a:rPr lang="en-GB" sz="4400"/>
              <a:t>y-intercept</a:t>
            </a:r>
            <a:endParaRPr lang="en-US" sz="4400"/>
          </a:p>
        </p:txBody>
      </p:sp>
      <p:sp>
        <p:nvSpPr>
          <p:cNvPr id="21" name="TextBox 20"/>
          <p:cNvSpPr txBox="1">
            <a:spLocks noChangeArrowheads="1"/>
          </p:cNvSpPr>
          <p:nvPr/>
        </p:nvSpPr>
        <p:spPr bwMode="auto">
          <a:xfrm rot="-2142105">
            <a:off x="2725738" y="2609850"/>
            <a:ext cx="2873375" cy="769938"/>
          </a:xfrm>
          <a:prstGeom prst="rect">
            <a:avLst/>
          </a:prstGeom>
          <a:noFill/>
          <a:ln w="9525">
            <a:noFill/>
            <a:miter lim="800000"/>
            <a:headEnd/>
            <a:tailEnd/>
          </a:ln>
        </p:spPr>
        <p:txBody>
          <a:bodyPr>
            <a:spAutoFit/>
          </a:bodyPr>
          <a:lstStyle/>
          <a:p>
            <a:r>
              <a:rPr lang="en-GB" sz="4400"/>
              <a:t>gradient</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500"/>
                                        <p:tgtEl>
                                          <p:spTgt spid="1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right)">
                                      <p:cBhvr>
                                        <p:cTn id="24" dur="500"/>
                                        <p:tgtEl>
                                          <p:spTgt spid="12"/>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2898775" y="-15875"/>
            <a:ext cx="3346450" cy="769938"/>
          </a:xfrm>
          <a:prstGeom prst="rect">
            <a:avLst/>
          </a:prstGeom>
          <a:noFill/>
          <a:ln w="9525">
            <a:noFill/>
            <a:miter lim="800000"/>
            <a:headEnd/>
            <a:tailEnd/>
          </a:ln>
        </p:spPr>
        <p:txBody>
          <a:bodyPr wrap="none" anchor="ctr">
            <a:spAutoFit/>
          </a:bodyPr>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4400" b="1">
                <a:latin typeface="Calibri" pitchFamily="34" charset="0"/>
                <a:cs typeface="Times New Roman" pitchFamily="18" charset="0"/>
              </a:rPr>
              <a:t>Drawing lines</a:t>
            </a:r>
            <a:endParaRPr lang="en-US" sz="4400">
              <a:latin typeface="Calibri" pitchFamily="34" charset="0"/>
            </a:endParaRPr>
          </a:p>
        </p:txBody>
      </p:sp>
      <p:sp>
        <p:nvSpPr>
          <p:cNvPr id="4" name="TextBox 3"/>
          <p:cNvSpPr txBox="1"/>
          <p:nvPr/>
        </p:nvSpPr>
        <p:spPr>
          <a:xfrm>
            <a:off x="0" y="692150"/>
            <a:ext cx="9144000" cy="5694363"/>
          </a:xfrm>
          <a:prstGeom prst="rect">
            <a:avLst/>
          </a:prstGeom>
          <a:noFill/>
        </p:spPr>
        <p:txBody>
          <a:bodyPr>
            <a:spAutoFit/>
          </a:bodyPr>
          <a:lstStyle/>
          <a:p>
            <a:pPr>
              <a:defRPr/>
            </a:pPr>
            <a:r>
              <a:rPr lang="en-GB" sz="3600" b="1" dirty="0"/>
              <a:t>Draw the line:			</a:t>
            </a:r>
            <a:r>
              <a:rPr lang="en-GB" sz="4000" b="1" dirty="0"/>
              <a:t>y = 3x – 2</a:t>
            </a:r>
            <a:endParaRPr lang="en-GB" sz="3600" b="1" dirty="0"/>
          </a:p>
          <a:p>
            <a:pPr>
              <a:defRPr/>
            </a:pPr>
            <a:endParaRPr lang="en-GB" sz="3600" dirty="0"/>
          </a:p>
          <a:p>
            <a:pPr>
              <a:defRPr/>
            </a:pPr>
            <a:r>
              <a:rPr lang="en-GB" sz="3600" b="1" i="1" dirty="0"/>
              <a:t>If you finish quickly:		</a:t>
            </a:r>
            <a:r>
              <a:rPr lang="en-GB" sz="4000" b="1" i="1" dirty="0"/>
              <a:t>y = 3x + 6</a:t>
            </a:r>
            <a:endParaRPr lang="en-GB" sz="3600" b="1" i="1" dirty="0"/>
          </a:p>
          <a:p>
            <a:pPr>
              <a:defRPr/>
            </a:pPr>
            <a:endParaRPr lang="en-GB" sz="3600" dirty="0"/>
          </a:p>
          <a:p>
            <a:pPr algn="ctr">
              <a:defRPr/>
            </a:pPr>
            <a:r>
              <a:rPr lang="en-GB" sz="3600" i="1" dirty="0">
                <a:effectLst>
                  <a:outerShdw blurRad="38100" dist="38100" dir="2700000" algn="tl">
                    <a:srgbClr val="000000">
                      <a:alpha val="43137"/>
                    </a:srgbClr>
                  </a:outerShdw>
                </a:effectLst>
              </a:rPr>
              <a:t>How?</a:t>
            </a:r>
          </a:p>
          <a:p>
            <a:pPr algn="ctr">
              <a:defRPr/>
            </a:pPr>
            <a:r>
              <a:rPr lang="en-GB" sz="3600" dirty="0"/>
              <a:t>Make a table of values</a:t>
            </a:r>
          </a:p>
          <a:p>
            <a:pPr>
              <a:defRPr/>
            </a:pPr>
            <a:endParaRPr lang="en-GB" sz="1600" dirty="0"/>
          </a:p>
          <a:p>
            <a:pPr algn="ctr">
              <a:defRPr/>
            </a:pPr>
            <a:r>
              <a:rPr lang="en-GB" sz="3600" dirty="0"/>
              <a:t>OR</a:t>
            </a:r>
          </a:p>
          <a:p>
            <a:pPr>
              <a:defRPr/>
            </a:pPr>
            <a:endParaRPr lang="en-GB" sz="1600" dirty="0"/>
          </a:p>
          <a:p>
            <a:pPr algn="ctr">
              <a:defRPr/>
            </a:pPr>
            <a:r>
              <a:rPr lang="en-GB" sz="3600" dirty="0"/>
              <a:t>Mark the intercept, then move</a:t>
            </a:r>
          </a:p>
          <a:p>
            <a:pPr algn="ctr">
              <a:defRPr/>
            </a:pPr>
            <a:r>
              <a:rPr lang="en-GB" sz="3600" dirty="0"/>
              <a:t>along 1 and up </a:t>
            </a:r>
            <a:r>
              <a:rPr lang="en-GB" sz="3600" b="1" dirty="0"/>
              <a:t>m</a:t>
            </a:r>
            <a:r>
              <a:rPr lang="en-GB" sz="3600" dirty="0"/>
              <a:t> to find more points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1042988" y="549275"/>
            <a:ext cx="6726237" cy="4981575"/>
          </a:xfrm>
          <a:prstGeom prst="rect">
            <a:avLst/>
          </a:prstGeom>
          <a:noFill/>
          <a:ln w="9525">
            <a:noFill/>
            <a:miter lim="800000"/>
            <a:headEnd/>
            <a:tailEnd/>
          </a:ln>
        </p:spPr>
      </p:pic>
      <p:sp>
        <p:nvSpPr>
          <p:cNvPr id="7171" name="Rectangle 3"/>
          <p:cNvSpPr>
            <a:spLocks noChangeArrowheads="1"/>
          </p:cNvSpPr>
          <p:nvPr/>
        </p:nvSpPr>
        <p:spPr bwMode="auto">
          <a:xfrm>
            <a:off x="349250" y="46038"/>
            <a:ext cx="8445500" cy="646112"/>
          </a:xfrm>
          <a:prstGeom prst="rect">
            <a:avLst/>
          </a:prstGeom>
          <a:noFill/>
          <a:ln w="9525">
            <a:noFill/>
            <a:miter lim="800000"/>
            <a:headEnd/>
            <a:tailEnd/>
          </a:ln>
        </p:spPr>
        <p:txBody>
          <a:bodyPr wrap="none" anchor="ctr">
            <a:spAutoFit/>
          </a:bodyPr>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3600" b="1">
                <a:latin typeface="Calibri" pitchFamily="34" charset="0"/>
                <a:cs typeface="Times New Roman" pitchFamily="18" charset="0"/>
              </a:rPr>
              <a:t>GCSE Exam Question – Straight Line Graphs</a:t>
            </a:r>
            <a:endParaRPr lang="en-US" sz="3600">
              <a:latin typeface="Calibri" pitchFamily="34" charset="0"/>
            </a:endParaRPr>
          </a:p>
        </p:txBody>
      </p:sp>
      <p:sp>
        <p:nvSpPr>
          <p:cNvPr id="7172" name="TextBox 3"/>
          <p:cNvSpPr txBox="1">
            <a:spLocks noChangeArrowheads="1"/>
          </p:cNvSpPr>
          <p:nvPr/>
        </p:nvSpPr>
        <p:spPr bwMode="auto">
          <a:xfrm>
            <a:off x="539750" y="5253038"/>
            <a:ext cx="8064500" cy="1200150"/>
          </a:xfrm>
          <a:prstGeom prst="rect">
            <a:avLst/>
          </a:prstGeom>
          <a:noFill/>
          <a:ln w="9525">
            <a:noFill/>
            <a:miter lim="800000"/>
            <a:headEnd/>
            <a:tailEnd/>
          </a:ln>
        </p:spPr>
        <p:txBody>
          <a:bodyPr>
            <a:spAutoFit/>
          </a:bodyPr>
          <a:lstStyle/>
          <a:p>
            <a:pPr algn="ctr"/>
            <a:r>
              <a:rPr lang="en-GB" sz="3600" i="1"/>
              <a:t>Remember:</a:t>
            </a:r>
          </a:p>
          <a:p>
            <a:pPr algn="ctr"/>
            <a:r>
              <a:rPr lang="en-GB" sz="3600" b="1" i="1"/>
              <a:t>Parallel</a:t>
            </a:r>
            <a:r>
              <a:rPr lang="en-GB" sz="3600" i="1"/>
              <a:t> lines have </a:t>
            </a:r>
            <a:r>
              <a:rPr lang="en-GB" sz="3600" b="1" i="1"/>
              <a:t>the same gradient</a:t>
            </a:r>
          </a:p>
        </p:txBody>
      </p:sp>
      <p:cxnSp>
        <p:nvCxnSpPr>
          <p:cNvPr id="6" name="Straight Connector 5"/>
          <p:cNvCxnSpPr/>
          <p:nvPr/>
        </p:nvCxnSpPr>
        <p:spPr>
          <a:xfrm flipV="1">
            <a:off x="1258888" y="908050"/>
            <a:ext cx="4752975" cy="2449513"/>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flipV="1">
            <a:off x="1198563" y="1773238"/>
            <a:ext cx="4813300" cy="2447925"/>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V="1">
            <a:off x="1403350" y="3390900"/>
            <a:ext cx="4608513" cy="2346325"/>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p:nvPr/>
        </p:nvCxnSpPr>
        <p:spPr>
          <a:xfrm flipV="1">
            <a:off x="1042988" y="2924175"/>
            <a:ext cx="5113337" cy="1622425"/>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Straight Connector 12"/>
          <p:cNvCxnSpPr/>
          <p:nvPr/>
        </p:nvCxnSpPr>
        <p:spPr>
          <a:xfrm flipV="1">
            <a:off x="1476375" y="1268413"/>
            <a:ext cx="1295400" cy="3600450"/>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Straight Connector 15"/>
          <p:cNvCxnSpPr/>
          <p:nvPr/>
        </p:nvCxnSpPr>
        <p:spPr>
          <a:xfrm>
            <a:off x="1116013" y="4292600"/>
            <a:ext cx="5256212" cy="720725"/>
          </a:xfrm>
          <a:prstGeom prst="line">
            <a:avLst/>
          </a:prstGeom>
        </p:spPr>
        <p:style>
          <a:lnRef idx="3">
            <a:schemeClr val="accent1"/>
          </a:lnRef>
          <a:fillRef idx="0">
            <a:schemeClr val="accent1"/>
          </a:fillRef>
          <a:effectRef idx="2">
            <a:schemeClr val="accent1"/>
          </a:effectRef>
          <a:fontRef idx="minor">
            <a:schemeClr val="tx1"/>
          </a:fontRef>
        </p:style>
      </p:cxnSp>
      <p:sp>
        <p:nvSpPr>
          <p:cNvPr id="19" name="TextBox 18"/>
          <p:cNvSpPr txBox="1">
            <a:spLocks noChangeArrowheads="1"/>
          </p:cNvSpPr>
          <p:nvPr/>
        </p:nvSpPr>
        <p:spPr bwMode="auto">
          <a:xfrm>
            <a:off x="6121400" y="1147763"/>
            <a:ext cx="3022600" cy="768350"/>
          </a:xfrm>
          <a:prstGeom prst="rect">
            <a:avLst/>
          </a:prstGeom>
          <a:noFill/>
          <a:ln w="9525">
            <a:noFill/>
            <a:miter lim="800000"/>
            <a:headEnd/>
            <a:tailEnd/>
          </a:ln>
        </p:spPr>
        <p:txBody>
          <a:bodyPr>
            <a:spAutoFit/>
          </a:bodyPr>
          <a:lstStyle/>
          <a:p>
            <a:r>
              <a:rPr lang="en-GB" sz="4400" b="1">
                <a:solidFill>
                  <a:srgbClr val="C00000"/>
                </a:solidFill>
              </a:rPr>
              <a:t>y = ½x + ?</a:t>
            </a:r>
            <a:endParaRPr lang="en-US" b="1">
              <a:solidFill>
                <a:srgbClr val="C00000"/>
              </a:solidFill>
            </a:endParaRPr>
          </a:p>
        </p:txBody>
      </p:sp>
      <p:sp>
        <p:nvSpPr>
          <p:cNvPr id="20" name="TextBox 19"/>
          <p:cNvSpPr txBox="1"/>
          <p:nvPr/>
        </p:nvSpPr>
        <p:spPr>
          <a:xfrm>
            <a:off x="6084888" y="3308350"/>
            <a:ext cx="2735262" cy="768350"/>
          </a:xfrm>
          <a:prstGeom prst="rect">
            <a:avLst/>
          </a:prstGeom>
          <a:noFill/>
        </p:spPr>
        <p:txBody>
          <a:bodyPr>
            <a:spAutoFit/>
          </a:bodyPr>
          <a:lstStyle/>
          <a:p>
            <a:pPr>
              <a:defRPr/>
            </a:pPr>
            <a:r>
              <a:rPr lang="en-GB" sz="4400" b="1" dirty="0">
                <a:solidFill>
                  <a:schemeClr val="accent1">
                    <a:lumMod val="75000"/>
                  </a:schemeClr>
                </a:solidFill>
              </a:rPr>
              <a:t>y = ?x + 1</a:t>
            </a:r>
            <a:endParaRPr lang="en-US" b="1"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ded Corner 1"/>
          <p:cNvSpPr/>
          <p:nvPr/>
        </p:nvSpPr>
        <p:spPr>
          <a:xfrm>
            <a:off x="755650" y="3933825"/>
            <a:ext cx="1800225" cy="2590800"/>
          </a:xfrm>
          <a:prstGeom prst="foldedCorner">
            <a:avLst>
              <a:gd name="adj" fmla="val 42715"/>
            </a:avLst>
          </a:prstGeom>
          <a:solidFill>
            <a:schemeClr val="bg1"/>
          </a:solidFill>
          <a:ln>
            <a:solidFill>
              <a:schemeClr val="tx1"/>
            </a:solidFill>
          </a:ln>
        </p:spPr>
        <p:style>
          <a:lnRef idx="3">
            <a:schemeClr val="lt1"/>
          </a:lnRef>
          <a:fillRef idx="1">
            <a:schemeClr val="accent2"/>
          </a:fillRef>
          <a:effectRef idx="1">
            <a:schemeClr val="accent2"/>
          </a:effectRef>
          <a:fontRef idx="minor">
            <a:schemeClr val="lt1"/>
          </a:fontRef>
        </p:style>
        <p:txBody>
          <a:bodyPr anchor="ctr"/>
          <a:lstStyle/>
          <a:p>
            <a:pPr algn="ctr">
              <a:defRPr/>
            </a:pPr>
            <a:r>
              <a:rPr lang="en-GB" sz="3200" b="1" dirty="0">
                <a:solidFill>
                  <a:schemeClr val="tx1"/>
                </a:solidFill>
              </a:rPr>
              <a:t>White Sheet</a:t>
            </a:r>
            <a:endParaRPr lang="en-US" sz="3200" b="1" dirty="0">
              <a:solidFill>
                <a:schemeClr val="tx1"/>
              </a:solidFill>
            </a:endParaRPr>
          </a:p>
        </p:txBody>
      </p:sp>
      <p:sp>
        <p:nvSpPr>
          <p:cNvPr id="3" name="Folded Corner 2"/>
          <p:cNvSpPr/>
          <p:nvPr/>
        </p:nvSpPr>
        <p:spPr>
          <a:xfrm>
            <a:off x="3635375" y="3860800"/>
            <a:ext cx="1800225" cy="2592388"/>
          </a:xfrm>
          <a:prstGeom prst="foldedCorner">
            <a:avLst>
              <a:gd name="adj" fmla="val 42715"/>
            </a:avLst>
          </a:prstGeom>
          <a:solidFill>
            <a:srgbClr val="FFFF66"/>
          </a:solidFill>
          <a:ln>
            <a:solidFill>
              <a:schemeClr val="tx1"/>
            </a:solidFill>
          </a:ln>
        </p:spPr>
        <p:style>
          <a:lnRef idx="3">
            <a:schemeClr val="lt1"/>
          </a:lnRef>
          <a:fillRef idx="1">
            <a:schemeClr val="accent2"/>
          </a:fillRef>
          <a:effectRef idx="1">
            <a:schemeClr val="accent2"/>
          </a:effectRef>
          <a:fontRef idx="minor">
            <a:schemeClr val="lt1"/>
          </a:fontRef>
        </p:style>
        <p:txBody>
          <a:bodyPr anchor="ctr"/>
          <a:lstStyle/>
          <a:p>
            <a:pPr algn="ctr">
              <a:defRPr/>
            </a:pPr>
            <a:r>
              <a:rPr lang="en-GB" sz="3200" b="1" dirty="0">
                <a:solidFill>
                  <a:schemeClr val="tx1"/>
                </a:solidFill>
              </a:rPr>
              <a:t>Yellow Sheet</a:t>
            </a:r>
            <a:endParaRPr lang="en-US" sz="3200" b="1" dirty="0">
              <a:solidFill>
                <a:schemeClr val="tx1"/>
              </a:solidFill>
            </a:endParaRPr>
          </a:p>
        </p:txBody>
      </p:sp>
      <p:sp>
        <p:nvSpPr>
          <p:cNvPr id="4" name="Folded Corner 3"/>
          <p:cNvSpPr/>
          <p:nvPr/>
        </p:nvSpPr>
        <p:spPr>
          <a:xfrm>
            <a:off x="6443663" y="3789363"/>
            <a:ext cx="1800225" cy="2592387"/>
          </a:xfrm>
          <a:prstGeom prst="foldedCorner">
            <a:avLst>
              <a:gd name="adj" fmla="val 42715"/>
            </a:avLst>
          </a:prstGeom>
          <a:solidFill>
            <a:srgbClr val="FF2F2F"/>
          </a:solidFill>
          <a:ln>
            <a:solidFill>
              <a:schemeClr val="tx1"/>
            </a:solidFill>
          </a:ln>
        </p:spPr>
        <p:style>
          <a:lnRef idx="3">
            <a:schemeClr val="lt1"/>
          </a:lnRef>
          <a:fillRef idx="1">
            <a:schemeClr val="accent2"/>
          </a:fillRef>
          <a:effectRef idx="1">
            <a:schemeClr val="accent2"/>
          </a:effectRef>
          <a:fontRef idx="minor">
            <a:schemeClr val="lt1"/>
          </a:fontRef>
        </p:style>
        <p:txBody>
          <a:bodyPr anchor="ctr"/>
          <a:lstStyle/>
          <a:p>
            <a:pPr algn="ctr">
              <a:defRPr/>
            </a:pPr>
            <a:r>
              <a:rPr lang="en-GB" sz="3200" b="1" dirty="0">
                <a:solidFill>
                  <a:schemeClr val="tx1"/>
                </a:solidFill>
              </a:rPr>
              <a:t>Red Sheet</a:t>
            </a:r>
            <a:endParaRPr lang="en-US" sz="3200" b="1" dirty="0">
              <a:solidFill>
                <a:schemeClr val="tx1"/>
              </a:solidFill>
            </a:endParaRPr>
          </a:p>
        </p:txBody>
      </p:sp>
      <p:sp>
        <p:nvSpPr>
          <p:cNvPr id="8197" name="TextBox 4"/>
          <p:cNvSpPr txBox="1">
            <a:spLocks noChangeArrowheads="1"/>
          </p:cNvSpPr>
          <p:nvPr/>
        </p:nvSpPr>
        <p:spPr bwMode="auto">
          <a:xfrm>
            <a:off x="0" y="0"/>
            <a:ext cx="9144000" cy="1200150"/>
          </a:xfrm>
          <a:prstGeom prst="rect">
            <a:avLst/>
          </a:prstGeom>
          <a:noFill/>
          <a:ln w="9525">
            <a:noFill/>
            <a:miter lim="800000"/>
            <a:headEnd/>
            <a:tailEnd/>
          </a:ln>
        </p:spPr>
        <p:txBody>
          <a:bodyPr>
            <a:spAutoFit/>
          </a:bodyPr>
          <a:lstStyle/>
          <a:p>
            <a:pPr algn="ctr"/>
            <a:r>
              <a:rPr lang="en-GB" sz="3600" i="1"/>
              <a:t>Choose which questions to work on</a:t>
            </a:r>
          </a:p>
          <a:p>
            <a:pPr algn="ctr"/>
            <a:r>
              <a:rPr lang="en-GB" sz="3600" i="1"/>
              <a:t>based on where you think you are.</a:t>
            </a:r>
            <a:endParaRPr lang="en-US" sz="3600" i="1"/>
          </a:p>
        </p:txBody>
      </p:sp>
      <p:sp>
        <p:nvSpPr>
          <p:cNvPr id="7" name="TextBox 6"/>
          <p:cNvSpPr txBox="1"/>
          <p:nvPr/>
        </p:nvSpPr>
        <p:spPr>
          <a:xfrm>
            <a:off x="0" y="1125538"/>
            <a:ext cx="3529013" cy="2862262"/>
          </a:xfrm>
          <a:prstGeom prst="rect">
            <a:avLst/>
          </a:prstGeom>
          <a:noFill/>
        </p:spPr>
        <p:txBody>
          <a:bodyPr>
            <a:spAutoFit/>
          </a:bodyPr>
          <a:lstStyle/>
          <a:p>
            <a:pPr>
              <a:defRPr/>
            </a:pPr>
            <a:r>
              <a:rPr lang="en-GB" sz="3600" dirty="0">
                <a:effectLst>
                  <a:outerShdw blurRad="38100" dist="38100" dir="2700000" algn="tl">
                    <a:srgbClr val="000000">
                      <a:alpha val="43137"/>
                    </a:srgbClr>
                  </a:outerShdw>
                </a:effectLst>
              </a:rPr>
              <a:t>Using a table</a:t>
            </a:r>
          </a:p>
          <a:p>
            <a:pPr>
              <a:defRPr/>
            </a:pPr>
            <a:r>
              <a:rPr lang="en-GB" sz="3600" dirty="0">
                <a:effectLst>
                  <a:outerShdw blurRad="38100" dist="38100" dir="2700000" algn="tl">
                    <a:srgbClr val="000000">
                      <a:alpha val="43137"/>
                    </a:srgbClr>
                  </a:outerShdw>
                </a:effectLst>
              </a:rPr>
              <a:t>of values &amp; matching equations to graphs.</a:t>
            </a:r>
          </a:p>
        </p:txBody>
      </p:sp>
      <p:sp>
        <p:nvSpPr>
          <p:cNvPr id="8" name="TextBox 7"/>
          <p:cNvSpPr txBox="1"/>
          <p:nvPr/>
        </p:nvSpPr>
        <p:spPr>
          <a:xfrm>
            <a:off x="2987675" y="2492375"/>
            <a:ext cx="2879725" cy="1200150"/>
          </a:xfrm>
          <a:prstGeom prst="rect">
            <a:avLst/>
          </a:prstGeom>
          <a:noFill/>
        </p:spPr>
        <p:txBody>
          <a:bodyPr>
            <a:spAutoFit/>
          </a:bodyPr>
          <a:lstStyle/>
          <a:p>
            <a:pPr>
              <a:defRPr/>
            </a:pPr>
            <a:r>
              <a:rPr lang="en-GB" sz="3600" dirty="0">
                <a:effectLst>
                  <a:outerShdw blurRad="38100" dist="38100" dir="2700000" algn="tl">
                    <a:srgbClr val="000000">
                      <a:alpha val="43137"/>
                    </a:srgbClr>
                  </a:outerShdw>
                </a:effectLst>
              </a:rPr>
              <a:t>Dealing with parallel lines.</a:t>
            </a:r>
            <a:endParaRPr lang="en-US" sz="3600" dirty="0">
              <a:effectLst>
                <a:outerShdw blurRad="38100" dist="38100" dir="2700000" algn="tl">
                  <a:srgbClr val="000000">
                    <a:alpha val="43137"/>
                  </a:srgbClr>
                </a:outerShdw>
              </a:effectLst>
            </a:endParaRPr>
          </a:p>
        </p:txBody>
      </p:sp>
      <p:sp>
        <p:nvSpPr>
          <p:cNvPr id="9" name="TextBox 8"/>
          <p:cNvSpPr txBox="1"/>
          <p:nvPr/>
        </p:nvSpPr>
        <p:spPr>
          <a:xfrm>
            <a:off x="5940425" y="1989138"/>
            <a:ext cx="3024188" cy="1754187"/>
          </a:xfrm>
          <a:prstGeom prst="rect">
            <a:avLst/>
          </a:prstGeom>
          <a:noFill/>
        </p:spPr>
        <p:txBody>
          <a:bodyPr>
            <a:spAutoFit/>
          </a:bodyPr>
          <a:lstStyle/>
          <a:p>
            <a:pPr>
              <a:defRPr/>
            </a:pPr>
            <a:r>
              <a:rPr lang="en-GB" sz="3600" dirty="0">
                <a:effectLst>
                  <a:outerShdw blurRad="38100" dist="38100" dir="2700000" algn="tl">
                    <a:srgbClr val="000000">
                      <a:alpha val="43137"/>
                    </a:srgbClr>
                  </a:outerShdw>
                </a:effectLst>
              </a:rPr>
              <a:t>Dealing with perpendicular lines.</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l="36539" t="19760" r="33929" b="18501"/>
          <a:stretch>
            <a:fillRect/>
          </a:stretch>
        </p:blipFill>
        <p:spPr bwMode="auto">
          <a:xfrm>
            <a:off x="179388" y="188913"/>
            <a:ext cx="5268912" cy="6453187"/>
          </a:xfrm>
          <a:prstGeom prst="rect">
            <a:avLst/>
          </a:prstGeom>
          <a:noFill/>
          <a:ln w="9525">
            <a:solidFill>
              <a:schemeClr val="tx1"/>
            </a:solidFill>
            <a:miter lim="800000"/>
            <a:headEnd/>
            <a:tailEnd/>
          </a:ln>
        </p:spPr>
      </p:pic>
      <p:sp>
        <p:nvSpPr>
          <p:cNvPr id="9219" name="TextBox 2"/>
          <p:cNvSpPr txBox="1">
            <a:spLocks noChangeArrowheads="1"/>
          </p:cNvSpPr>
          <p:nvPr/>
        </p:nvSpPr>
        <p:spPr bwMode="auto">
          <a:xfrm>
            <a:off x="5435600" y="0"/>
            <a:ext cx="3708400" cy="954088"/>
          </a:xfrm>
          <a:prstGeom prst="rect">
            <a:avLst/>
          </a:prstGeom>
          <a:noFill/>
          <a:ln w="9525">
            <a:noFill/>
            <a:miter lim="800000"/>
            <a:headEnd/>
            <a:tailEnd/>
          </a:ln>
        </p:spPr>
        <p:txBody>
          <a:bodyPr>
            <a:spAutoFit/>
          </a:bodyPr>
          <a:lstStyle/>
          <a:p>
            <a:pPr algn="ctr"/>
            <a:r>
              <a:rPr lang="en-GB" sz="2800" b="1"/>
              <a:t>Straight Line Graphs</a:t>
            </a:r>
          </a:p>
          <a:p>
            <a:pPr algn="ctr"/>
            <a:r>
              <a:rPr lang="en-GB" sz="2800" b="1"/>
              <a:t>Checklist</a:t>
            </a:r>
          </a:p>
        </p:txBody>
      </p:sp>
      <p:sp>
        <p:nvSpPr>
          <p:cNvPr id="9220" name="Rectangle 3"/>
          <p:cNvSpPr>
            <a:spLocks noChangeArrowheads="1"/>
          </p:cNvSpPr>
          <p:nvPr/>
        </p:nvSpPr>
        <p:spPr bwMode="auto">
          <a:xfrm>
            <a:off x="5508625" y="1700213"/>
            <a:ext cx="3635375" cy="2555875"/>
          </a:xfrm>
          <a:prstGeom prst="rect">
            <a:avLst/>
          </a:prstGeom>
          <a:noFill/>
          <a:ln w="9525">
            <a:noFill/>
            <a:miter lim="800000"/>
            <a:headEnd/>
            <a:tailEnd/>
          </a:ln>
        </p:spPr>
        <p:txBody>
          <a:bodyPr>
            <a:spAutoFit/>
          </a:bodyPr>
          <a:lstStyle/>
          <a:p>
            <a:r>
              <a:rPr lang="en-GB" sz="4000" i="1"/>
              <a:t>Take a copy away with you and fill it in as you progress</a:t>
            </a:r>
            <a:endParaRPr lang="en-US" sz="4000" i="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629</Words>
  <Application>Microsoft Office PowerPoint</Application>
  <PresentationFormat>On-screen Show (4:3)</PresentationFormat>
  <Paragraphs>69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Slide 1</vt:lpstr>
      <vt:lpstr>Slide 2</vt:lpstr>
      <vt:lpstr>Slide 3</vt:lpstr>
      <vt:lpstr>Slide 4</vt:lpstr>
      <vt:lpstr>Slide 5</vt:lpstr>
      <vt:lpstr>Slide 6</vt:lpstr>
      <vt:lpstr>Slide 7</vt:lpstr>
      <vt:lpstr>Slide 8</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Note</dc:creator>
  <cp:lastModifiedBy>Note</cp:lastModifiedBy>
  <cp:revision>9</cp:revision>
  <dcterms:created xsi:type="dcterms:W3CDTF">2013-02-05T11:44:11Z</dcterms:created>
  <dcterms:modified xsi:type="dcterms:W3CDTF">2013-02-05T19:44:35Z</dcterms:modified>
</cp:coreProperties>
</file>