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BC9ED-E921-4265-8180-40E627FD9416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41537-2D23-4700-9DD2-90C9BA6BED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70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BC125-1121-4BF0-9076-5A176F2D728B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5BB8D-4939-490B-B458-8E49EB263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56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27EC8-D0E5-4BD8-A609-C2C931F49CD4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C9995-4490-44A6-BE82-C149405F9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25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FDF4E-8A15-487C-B9BE-EEB575DF6285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4DBF8-87D1-4821-903E-8DBCCE5F5C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79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F9FC-C295-474A-995C-608D927DC8F0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2BB00-6204-4A34-8442-97781DCE3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79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EB922-3E47-4F08-A28E-D109E0563630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26770-116E-47B1-B58B-010B699C97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88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DBC0D-886C-4480-8D68-506232A4D7DB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11265-FBE9-4110-BC28-909797978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52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CDF41-F676-4386-AB34-0682C09722AC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37967-16B8-470F-AA74-AEB7EC0581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42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30BBE-63E4-4111-9DED-6646CB2D39B9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123C9-103A-48E1-B5B5-084E90386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60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D381-729B-4CB3-B20A-354299A6506A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7C873-40CD-448E-B88E-FA74F22EB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64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C680-3F5B-4638-8656-86558AA89A08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0F6EF-CDC8-4F60-9F5A-311657FC6F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47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50C57B-DA89-45B2-B711-D11C9E07DF9D}" type="datetimeFigureOut">
              <a:rPr lang="en-US"/>
              <a:pPr>
                <a:defRPr/>
              </a:pPr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7D9D165-D281-452B-B05D-1286CE72C8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2" t="39026" r="41049" b="30614"/>
          <a:stretch/>
        </p:blipFill>
        <p:spPr bwMode="auto">
          <a:xfrm>
            <a:off x="2635328" y="764704"/>
            <a:ext cx="6473963" cy="264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Title 4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6600" dirty="0" smtClean="0"/>
              <a:t>Rectangle Rest</a:t>
            </a:r>
            <a:endParaRPr lang="en-US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TextBox 5"/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5148064" cy="240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400" b="1" dirty="0" smtClean="0">
                    <a:solidFill>
                      <a:srgbClr val="0070C0"/>
                    </a:solidFill>
                  </a:rPr>
                  <a:t>1. </a:t>
                </a:r>
                <a:r>
                  <a:rPr lang="en-GB" altLang="en-US" sz="2400" dirty="0" smtClean="0"/>
                  <a:t>The </a:t>
                </a:r>
                <a:r>
                  <a:rPr lang="en-GB" altLang="en-US" sz="2400" dirty="0"/>
                  <a:t>diagram shows a </a:t>
                </a:r>
                <a:r>
                  <a:rPr lang="en-GB" altLang="en-US" sz="2400" dirty="0" smtClean="0"/>
                  <a:t>rectangle</a:t>
                </a:r>
              </a:p>
              <a:p>
                <a:pPr eaLnBrk="1" hangingPunct="1"/>
                <a:r>
                  <a:rPr lang="en-GB" altLang="en-US" sz="2400" dirty="0" smtClean="0"/>
                  <a:t>that </a:t>
                </a:r>
                <a:r>
                  <a:rPr lang="en-GB" altLang="en-US" sz="2400" dirty="0"/>
                  <a:t>just touches one side of an equilateral triangle.  </a:t>
                </a:r>
                <a:endParaRPr lang="en-GB" altLang="en-US" sz="2400" dirty="0" smtClean="0"/>
              </a:p>
              <a:p>
                <a:pPr eaLnBrk="1" hangingPunct="1"/>
                <a:r>
                  <a:rPr lang="en-GB" altLang="en-US" sz="3000" dirty="0" smtClean="0">
                    <a:solidFill>
                      <a:srgbClr val="0070C0"/>
                    </a:solidFill>
                  </a:rPr>
                  <a:t>Find </a:t>
                </a:r>
                <a:r>
                  <a:rPr lang="en-GB" altLang="en-US" sz="3000" dirty="0">
                    <a:solidFill>
                      <a:srgbClr val="0070C0"/>
                    </a:solidFill>
                  </a:rPr>
                  <a:t>angle </a:t>
                </a:r>
                <a14:m>
                  <m:oMath xmlns:m="http://schemas.openxmlformats.org/officeDocument/2006/math">
                    <m:r>
                      <a:rPr lang="en-GB" altLang="en-US" sz="3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altLang="en-US" sz="3000" dirty="0">
                    <a:solidFill>
                      <a:srgbClr val="0070C0"/>
                    </a:solidFill>
                  </a:rPr>
                  <a:t>.  </a:t>
                </a:r>
                <a:endParaRPr lang="en-GB" altLang="en-US" sz="3000" dirty="0" smtClean="0">
                  <a:solidFill>
                    <a:srgbClr val="0070C0"/>
                  </a:solidFill>
                </a:endParaRPr>
              </a:p>
              <a:p>
                <a:pPr eaLnBrk="1" hangingPunct="1"/>
                <a:r>
                  <a:rPr lang="en-GB" altLang="en-US" sz="2400" dirty="0" smtClean="0"/>
                  <a:t>Show your working</a:t>
                </a:r>
              </a:p>
              <a:p>
                <a:pPr eaLnBrk="1" hangingPunct="1"/>
                <a:r>
                  <a:rPr lang="en-GB" altLang="en-US" sz="2400" i="1" dirty="0" smtClean="0"/>
                  <a:t>and</a:t>
                </a:r>
                <a:r>
                  <a:rPr lang="en-GB" altLang="en-US" sz="2400" dirty="0" smtClean="0"/>
                  <a:t> reasoning.  </a:t>
                </a:r>
                <a:endParaRPr lang="en-US" altLang="en-US" sz="2400" dirty="0"/>
              </a:p>
            </p:txBody>
          </p:sp>
        </mc:Choice>
        <mc:Fallback xmlns="">
          <p:sp>
            <p:nvSpPr>
              <p:cNvPr id="2052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5148064" cy="2400657"/>
              </a:xfrm>
              <a:prstGeom prst="rect">
                <a:avLst/>
              </a:prstGeom>
              <a:blipFill rotWithShape="0">
                <a:blip r:embed="rId3"/>
                <a:stretch>
                  <a:fillRect l="-2725" t="-1777" b="-50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5"/>
              <p:cNvSpPr txBox="1">
                <a:spLocks noChangeArrowheads="1"/>
              </p:cNvSpPr>
              <p:nvPr/>
            </p:nvSpPr>
            <p:spPr bwMode="auto">
              <a:xfrm>
                <a:off x="0" y="3481284"/>
                <a:ext cx="5796136" cy="1292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400" b="1" dirty="0" smtClean="0">
                    <a:solidFill>
                      <a:srgbClr val="FF0000"/>
                    </a:solidFill>
                  </a:rPr>
                  <a:t>2. </a:t>
                </a:r>
                <a:r>
                  <a:rPr lang="en-GB" altLang="en-US" sz="2400" dirty="0" smtClean="0"/>
                  <a:t>The rectangle now rests on the apex of the triangle, making ABC a straight line. </a:t>
                </a:r>
              </a:p>
              <a:p>
                <a:pPr eaLnBrk="1" hangingPunct="1"/>
                <a:r>
                  <a:rPr lang="en-GB" altLang="en-US" sz="3000" dirty="0" smtClean="0">
                    <a:solidFill>
                      <a:srgbClr val="FF0000"/>
                    </a:solidFill>
                  </a:rPr>
                  <a:t>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3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altLang="en-US" sz="3000" dirty="0" smtClean="0">
                    <a:solidFill>
                      <a:srgbClr val="FF0000"/>
                    </a:solidFill>
                  </a:rPr>
                  <a:t>BDE is isosceles.  </a:t>
                </a:r>
                <a:endParaRPr lang="en-US" altLang="en-US" sz="3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481284"/>
                <a:ext cx="5796136" cy="1292662"/>
              </a:xfrm>
              <a:prstGeom prst="rect">
                <a:avLst/>
              </a:prstGeom>
              <a:blipFill rotWithShape="0">
                <a:blip r:embed="rId4"/>
                <a:stretch>
                  <a:fillRect l="-2419" t="-3302" r="-2944" b="-1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8" t="35709" r="38649" b="21080"/>
          <a:stretch>
            <a:fillRect/>
          </a:stretch>
        </p:blipFill>
        <p:spPr bwMode="auto">
          <a:xfrm>
            <a:off x="2843808" y="3460197"/>
            <a:ext cx="6265483" cy="348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4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2" t="39026" r="41049" b="30614"/>
          <a:stretch/>
        </p:blipFill>
        <p:spPr bwMode="auto">
          <a:xfrm>
            <a:off x="2635328" y="764704"/>
            <a:ext cx="6473963" cy="264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Title 4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6600" dirty="0" smtClean="0"/>
              <a:t>Rectangle Rest</a:t>
            </a:r>
            <a:endParaRPr lang="en-US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TextBox 5"/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5148064" cy="2400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400" b="1" dirty="0" smtClean="0">
                    <a:solidFill>
                      <a:srgbClr val="0070C0"/>
                    </a:solidFill>
                  </a:rPr>
                  <a:t>1. </a:t>
                </a:r>
                <a:r>
                  <a:rPr lang="en-GB" altLang="en-US" sz="2400" dirty="0" smtClean="0"/>
                  <a:t>The </a:t>
                </a:r>
                <a:r>
                  <a:rPr lang="en-GB" altLang="en-US" sz="2400" dirty="0"/>
                  <a:t>diagram shows a </a:t>
                </a:r>
                <a:r>
                  <a:rPr lang="en-GB" altLang="en-US" sz="2400" dirty="0" smtClean="0"/>
                  <a:t>rectangle</a:t>
                </a:r>
              </a:p>
              <a:p>
                <a:pPr eaLnBrk="1" hangingPunct="1"/>
                <a:r>
                  <a:rPr lang="en-GB" altLang="en-US" sz="2400" dirty="0" smtClean="0"/>
                  <a:t>that </a:t>
                </a:r>
                <a:r>
                  <a:rPr lang="en-GB" altLang="en-US" sz="2400" dirty="0"/>
                  <a:t>just touches one side of an equilateral triangle.  </a:t>
                </a:r>
                <a:endParaRPr lang="en-GB" altLang="en-US" sz="2400" dirty="0" smtClean="0"/>
              </a:p>
              <a:p>
                <a:pPr eaLnBrk="1" hangingPunct="1"/>
                <a:r>
                  <a:rPr lang="en-GB" altLang="en-US" sz="3000" dirty="0" smtClean="0">
                    <a:solidFill>
                      <a:srgbClr val="0070C0"/>
                    </a:solidFill>
                  </a:rPr>
                  <a:t>Find </a:t>
                </a:r>
                <a:r>
                  <a:rPr lang="en-GB" altLang="en-US" sz="3000" dirty="0">
                    <a:solidFill>
                      <a:srgbClr val="0070C0"/>
                    </a:solidFill>
                  </a:rPr>
                  <a:t>angle </a:t>
                </a:r>
                <a14:m>
                  <m:oMath xmlns:m="http://schemas.openxmlformats.org/officeDocument/2006/math">
                    <m:r>
                      <a:rPr lang="en-GB" altLang="en-US" sz="30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altLang="en-US" sz="3000" dirty="0">
                    <a:solidFill>
                      <a:srgbClr val="0070C0"/>
                    </a:solidFill>
                  </a:rPr>
                  <a:t>.  </a:t>
                </a:r>
                <a:endParaRPr lang="en-GB" altLang="en-US" sz="3000" dirty="0" smtClean="0">
                  <a:solidFill>
                    <a:srgbClr val="0070C0"/>
                  </a:solidFill>
                </a:endParaRPr>
              </a:p>
              <a:p>
                <a:pPr eaLnBrk="1" hangingPunct="1"/>
                <a:r>
                  <a:rPr lang="en-GB" altLang="en-US" sz="2400" dirty="0" smtClean="0"/>
                  <a:t>Show your working</a:t>
                </a:r>
              </a:p>
              <a:p>
                <a:pPr eaLnBrk="1" hangingPunct="1"/>
                <a:r>
                  <a:rPr lang="en-GB" altLang="en-US" sz="2400" i="1" dirty="0" smtClean="0"/>
                  <a:t>and</a:t>
                </a:r>
                <a:r>
                  <a:rPr lang="en-GB" altLang="en-US" sz="2400" dirty="0" smtClean="0"/>
                  <a:t> reasoning.  </a:t>
                </a:r>
                <a:endParaRPr lang="en-US" altLang="en-US" sz="2400" dirty="0"/>
              </a:p>
            </p:txBody>
          </p:sp>
        </mc:Choice>
        <mc:Fallback xmlns="">
          <p:sp>
            <p:nvSpPr>
              <p:cNvPr id="2052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5148064" cy="2400657"/>
              </a:xfrm>
              <a:prstGeom prst="rect">
                <a:avLst/>
              </a:prstGeom>
              <a:blipFill rotWithShape="0">
                <a:blip r:embed="rId3"/>
                <a:stretch>
                  <a:fillRect l="-2725" t="-1777" b="-50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5"/>
              <p:cNvSpPr txBox="1">
                <a:spLocks noChangeArrowheads="1"/>
              </p:cNvSpPr>
              <p:nvPr/>
            </p:nvSpPr>
            <p:spPr bwMode="auto">
              <a:xfrm>
                <a:off x="0" y="3513445"/>
                <a:ext cx="9144000" cy="2800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 smtClean="0">
                    <a:solidFill>
                      <a:schemeClr val="tx1"/>
                    </a:solidFill>
                  </a:rPr>
                  <a:t>Angles in an equilateral triangle are all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 and angles on a line add up to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rgbClr val="0070C0"/>
                    </a:solidFill>
                  </a:rPr>
                  <a:t>Therefore the other base angle of the enclosed triangle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120°</m:t>
                    </m:r>
                  </m:oMath>
                </a14:m>
                <a:r>
                  <a:rPr lang="en-US" altLang="en-US" sz="2400" dirty="0" smtClean="0">
                    <a:solidFill>
                      <a:srgbClr val="0070C0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/>
                  <a:t>Angles </a:t>
                </a:r>
                <a:r>
                  <a:rPr lang="en-GB" altLang="en-US" sz="2400" dirty="0" smtClean="0"/>
                  <a:t>in a triangle add up to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en-US" sz="2400" dirty="0" smtClean="0"/>
                  <a:t>.  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rgbClr val="0070C0"/>
                    </a:solidFill>
                  </a:rPr>
                  <a:t>Therefore the top angle of this triangle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40°</m:t>
                    </m:r>
                  </m:oMath>
                </a14:m>
                <a:r>
                  <a:rPr lang="en-US" altLang="en-US" sz="2400" dirty="0" smtClean="0">
                    <a:solidFill>
                      <a:srgbClr val="0070C0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/>
                  <a:t>Angles on a line add up to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en-US" sz="2400" dirty="0" smtClean="0"/>
                  <a:t> and angles in a rectangle are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US" altLang="en-US" sz="2400" dirty="0" smtClean="0"/>
                  <a:t>.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rgbClr val="0070C0"/>
                    </a:solidFill>
                  </a:rPr>
                  <a:t>Therefore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 smtClean="0">
                    <a:solidFill>
                      <a:srgbClr val="0070C0"/>
                    </a:solidFill>
                  </a:rPr>
                  <a:t> must be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180−40−90</m:t>
                    </m:r>
                  </m:oMath>
                </a14:m>
                <a:r>
                  <a:rPr lang="en-US" altLang="en-US" sz="2400" dirty="0" smtClean="0">
                    <a:solidFill>
                      <a:srgbClr val="0070C0"/>
                    </a:solidFill>
                  </a:rPr>
                  <a:t>.  </a:t>
                </a:r>
                <a14:m>
                  <m:oMath xmlns:m="http://schemas.openxmlformats.org/officeDocument/2006/math">
                    <m:r>
                      <a:rPr lang="en-GB" alt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alt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𝟓𝟎</m:t>
                    </m:r>
                    <m:r>
                      <a:rPr lang="en-GB" altLang="en-US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2400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513445"/>
                <a:ext cx="9144000" cy="2800767"/>
              </a:xfrm>
              <a:prstGeom prst="rect">
                <a:avLst/>
              </a:prstGeom>
              <a:blipFill rotWithShape="0">
                <a:blip r:embed="rId4"/>
                <a:stretch>
                  <a:fillRect l="-1000" t="-1522" r="-67" b="-32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683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6600" dirty="0" smtClean="0"/>
              <a:t>Rectangle Rest</a:t>
            </a:r>
            <a:endParaRPr lang="en-US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5"/>
              <p:cNvSpPr txBox="1">
                <a:spLocks noChangeArrowheads="1"/>
              </p:cNvSpPr>
              <p:nvPr/>
            </p:nvSpPr>
            <p:spPr bwMode="auto">
              <a:xfrm>
                <a:off x="0" y="689736"/>
                <a:ext cx="5796136" cy="12926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400" b="1" dirty="0" smtClean="0">
                    <a:solidFill>
                      <a:srgbClr val="FF0000"/>
                    </a:solidFill>
                  </a:rPr>
                  <a:t>2. </a:t>
                </a:r>
                <a:r>
                  <a:rPr lang="en-GB" altLang="en-US" sz="2400" dirty="0" smtClean="0"/>
                  <a:t>The rectangle now rests on the apex of the triangle, making ABC a straight line. </a:t>
                </a:r>
              </a:p>
              <a:p>
                <a:pPr eaLnBrk="1" hangingPunct="1"/>
                <a:r>
                  <a:rPr lang="en-GB" altLang="en-US" sz="3000" dirty="0" smtClean="0">
                    <a:solidFill>
                      <a:srgbClr val="FF0000"/>
                    </a:solidFill>
                  </a:rPr>
                  <a:t>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3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altLang="en-US" sz="3000" dirty="0" smtClean="0">
                    <a:solidFill>
                      <a:srgbClr val="FF0000"/>
                    </a:solidFill>
                  </a:rPr>
                  <a:t>BDE is isosceles.  </a:t>
                </a:r>
                <a:endParaRPr lang="en-US" altLang="en-US" sz="3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89736"/>
                <a:ext cx="5796136" cy="1292662"/>
              </a:xfrm>
              <a:prstGeom prst="rect">
                <a:avLst/>
              </a:prstGeom>
              <a:blipFill rotWithShape="0">
                <a:blip r:embed="rId2"/>
                <a:stretch>
                  <a:fillRect l="-2419" t="-3302" r="-2944" b="-1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8" t="35709" r="38649" b="21080"/>
          <a:stretch>
            <a:fillRect/>
          </a:stretch>
        </p:blipFill>
        <p:spPr bwMode="auto">
          <a:xfrm>
            <a:off x="3127117" y="610001"/>
            <a:ext cx="5982174" cy="332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5"/>
              <p:cNvSpPr txBox="1">
                <a:spLocks noChangeArrowheads="1"/>
              </p:cNvSpPr>
              <p:nvPr/>
            </p:nvSpPr>
            <p:spPr bwMode="auto">
              <a:xfrm>
                <a:off x="0" y="3781389"/>
                <a:ext cx="9144000" cy="3168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 smtClean="0">
                    <a:solidFill>
                      <a:schemeClr val="tx1"/>
                    </a:solidFill>
                  </a:rPr>
                  <a:t>Angles in an equilateral triangle are all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, angles in a rectangle are all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 and angles on a line add up to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rgbClr val="FF0000"/>
                    </a:solidFill>
                  </a:rPr>
                  <a:t>Therefore angle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acc>
                      <m:accPr>
                        <m:chr m:val="̂"/>
                        <m:ctrlP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180−60−90=30°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chemeClr val="tx1"/>
                    </a:solidFill>
                  </a:rPr>
                  <a:t>Angles in an equilateral triangle are all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 and angles on a line add up to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.  </a:t>
                </a:r>
                <a:r>
                  <a:rPr lang="en-US" altLang="en-US" sz="2400" dirty="0" smtClean="0">
                    <a:solidFill>
                      <a:srgbClr val="FF0000"/>
                    </a:solidFill>
                  </a:rPr>
                  <a:t>Therefore angle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acc>
                      <m:accPr>
                        <m:chr m:val="̂"/>
                        <m:ctrlP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180−60=120°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chemeClr val="tx1"/>
                    </a:solidFill>
                  </a:rPr>
                  <a:t>Angles in a triangle add up to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en-US" sz="2400" dirty="0" smtClean="0">
                    <a:solidFill>
                      <a:schemeClr val="tx1"/>
                    </a:solidFill>
                  </a:rPr>
                  <a:t>.  </a:t>
                </a:r>
              </a:p>
              <a:p>
                <a:pPr eaLnBrk="1" hangingPunct="1"/>
                <a:r>
                  <a:rPr lang="en-US" altLang="en-US" sz="2400" dirty="0" smtClean="0">
                    <a:solidFill>
                      <a:srgbClr val="FF0000"/>
                    </a:solidFill>
                  </a:rPr>
                  <a:t>Therefore angle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180−30−120=30°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.  </a:t>
                </a:r>
              </a:p>
              <a:p>
                <a:pPr eaLnBrk="1" hangingPunct="1"/>
                <a:r>
                  <a:rPr lang="en-GB" altLang="en-US" sz="2400" dirty="0" smtClean="0">
                    <a:solidFill>
                      <a:srgbClr val="FF0000"/>
                    </a:solidFill>
                  </a:rPr>
                  <a:t>Since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acc>
                      <m:accPr>
                        <m:chr m:val="̂"/>
                        <m:ctrlPr>
                          <a:rPr lang="en-GB" alt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GB" alt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GB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altLang="en-US" sz="2400" dirty="0" smtClean="0">
                    <a:solidFill>
                      <a:srgbClr val="FF0000"/>
                    </a:solidFill>
                  </a:rPr>
                  <a:t>, 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</a:rPr>
                  <a:t>triangle </a:t>
                </a:r>
                <a14:m>
                  <m:oMath xmlns:m="http://schemas.openxmlformats.org/officeDocument/2006/math">
                    <m:r>
                      <a:rPr lang="en-GB" alt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𝑩𝑫𝑬</m:t>
                    </m:r>
                  </m:oMath>
                </a14:m>
                <a:r>
                  <a:rPr lang="en-US" altLang="en-US" sz="3200" b="1" dirty="0" smtClean="0">
                    <a:solidFill>
                      <a:srgbClr val="FF0000"/>
                    </a:solidFill>
                  </a:rPr>
                  <a:t> is isosceles</a:t>
                </a:r>
                <a:r>
                  <a:rPr lang="en-US" altLang="en-US" sz="2400" dirty="0" smtClean="0">
                    <a:solidFill>
                      <a:srgbClr val="FF0000"/>
                    </a:solidFill>
                  </a:rPr>
                  <a:t>.  </a:t>
                </a:r>
              </a:p>
            </p:txBody>
          </p:sp>
        </mc:Choice>
        <mc:Fallback xmlns="">
          <p:sp>
            <p:nvSpPr>
              <p:cNvPr id="7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781389"/>
                <a:ext cx="9144000" cy="3168944"/>
              </a:xfrm>
              <a:prstGeom prst="rect">
                <a:avLst/>
              </a:prstGeom>
              <a:blipFill rotWithShape="0">
                <a:blip r:embed="rId4"/>
                <a:stretch>
                  <a:fillRect l="-1000" t="-1346" b="-63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30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230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Office Theme</vt:lpstr>
      <vt:lpstr>Rectangle Rest</vt:lpstr>
      <vt:lpstr>Rectangle Rest</vt:lpstr>
      <vt:lpstr>Rectangle Rest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Rectangle Rest</dc:title>
  <dc:creator>Your User Name</dc:creator>
  <cp:lastModifiedBy>Anthony Clohesy</cp:lastModifiedBy>
  <cp:revision>6</cp:revision>
  <dcterms:created xsi:type="dcterms:W3CDTF">2011-06-24T13:05:41Z</dcterms:created>
  <dcterms:modified xsi:type="dcterms:W3CDTF">2016-02-23T15:32:10Z</dcterms:modified>
</cp:coreProperties>
</file>