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4E8DEB-A375-4441-BE41-1FFF8EEF6F2F}"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70444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E8DEB-A375-4441-BE41-1FFF8EEF6F2F}"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236302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E8DEB-A375-4441-BE41-1FFF8EEF6F2F}"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356085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4E8DEB-A375-4441-BE41-1FFF8EEF6F2F}"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79940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E8DEB-A375-4441-BE41-1FFF8EEF6F2F}" type="datetimeFigureOut">
              <a:rPr lang="en-GB" smtClean="0"/>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294820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4E8DEB-A375-4441-BE41-1FFF8EEF6F2F}"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76487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4E8DEB-A375-4441-BE41-1FFF8EEF6F2F}" type="datetimeFigureOut">
              <a:rPr lang="en-GB" smtClean="0"/>
              <a:t>05/02/2016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413499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4E8DEB-A375-4441-BE41-1FFF8EEF6F2F}" type="datetimeFigureOut">
              <a:rPr lang="en-GB" smtClean="0"/>
              <a:t>05/02/2016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216738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E8DEB-A375-4441-BE41-1FFF8EEF6F2F}" type="datetimeFigureOut">
              <a:rPr lang="en-GB" smtClean="0"/>
              <a:t>05/02/2016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192882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E8DEB-A375-4441-BE41-1FFF8EEF6F2F}"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54358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E8DEB-A375-4441-BE41-1FFF8EEF6F2F}" type="datetimeFigureOut">
              <a:rPr lang="en-GB" smtClean="0"/>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7A90B-E11B-4BDE-93BA-0D350CF5E524}" type="slidenum">
              <a:rPr lang="en-GB" smtClean="0"/>
              <a:t>‹#›</a:t>
            </a:fld>
            <a:endParaRPr lang="en-GB"/>
          </a:p>
        </p:txBody>
      </p:sp>
    </p:spTree>
    <p:extLst>
      <p:ext uri="{BB962C8B-B14F-4D97-AF65-F5344CB8AC3E}">
        <p14:creationId xmlns:p14="http://schemas.microsoft.com/office/powerpoint/2010/main" val="413794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E8DEB-A375-4441-BE41-1FFF8EEF6F2F}" type="datetimeFigureOut">
              <a:rPr lang="en-GB" smtClean="0"/>
              <a:t>05/02/2016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A90B-E11B-4BDE-93BA-0D350CF5E524}" type="slidenum">
              <a:rPr lang="en-GB" smtClean="0"/>
              <a:t>‹#›</a:t>
            </a:fld>
            <a:endParaRPr lang="en-GB"/>
          </a:p>
        </p:txBody>
      </p:sp>
    </p:spTree>
    <p:extLst>
      <p:ext uri="{BB962C8B-B14F-4D97-AF65-F5344CB8AC3E}">
        <p14:creationId xmlns:p14="http://schemas.microsoft.com/office/powerpoint/2010/main" val="1275601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mc:AlternateContent xmlns:mc="http://schemas.openxmlformats.org/markup-compatibility/2006">
        <mc:Choice xmlns:a14="http://schemas.microsoft.com/office/drawing/2010/main" Requires="a14">
          <p:sp>
            <p:nvSpPr>
              <p:cNvPr id="5" name="TextBox 4"/>
              <p:cNvSpPr txBox="1"/>
              <p:nvPr/>
            </p:nvSpPr>
            <p:spPr>
              <a:xfrm>
                <a:off x="1" y="627773"/>
                <a:ext cx="12191999" cy="6196248"/>
              </a:xfrm>
              <a:prstGeom prst="rect">
                <a:avLst/>
              </a:prstGeom>
              <a:noFill/>
            </p:spPr>
            <p:txBody>
              <a:bodyPr wrap="square" rtlCol="0">
                <a:spAutoFit/>
              </a:bodyPr>
              <a:lstStyle/>
              <a:p>
                <a:pPr marL="742950" indent="-742950">
                  <a:buAutoNum type="arabicPeriod"/>
                </a:pPr>
                <a:r>
                  <a:rPr lang="en-GB" sz="3600" dirty="0" smtClean="0">
                    <a:effectLst>
                      <a:outerShdw blurRad="38100" dist="38100" dir="2700000" algn="tl">
                        <a:srgbClr val="000000">
                          <a:alpha val="43137"/>
                        </a:srgbClr>
                      </a:outerShdw>
                    </a:effectLst>
                  </a:rPr>
                  <a:t>There is a rule for finding any prime (</a:t>
                </a:r>
                <a:r>
                  <a:rPr lang="en-GB" sz="3600" dirty="0" err="1" smtClean="0">
                    <a:effectLst>
                      <a:outerShdw blurRad="38100" dist="38100" dir="2700000" algn="tl">
                        <a:srgbClr val="000000">
                          <a:alpha val="43137"/>
                        </a:srgbClr>
                      </a:outerShdw>
                    </a:effectLst>
                  </a:rPr>
                  <a:t>eg</a:t>
                </a:r>
                <a:r>
                  <a:rPr lang="en-GB" sz="3600" dirty="0" smtClean="0">
                    <a:effectLst>
                      <a:outerShdw blurRad="38100" dist="38100" dir="2700000" algn="tl">
                        <a:srgbClr val="000000">
                          <a:alpha val="43137"/>
                        </a:srgbClr>
                      </a:outerShdw>
                    </a:effectLst>
                  </a:rPr>
                  <a:t> the </a:t>
                </a:r>
                <a14:m>
                  <m:oMath xmlns:m="http://schemas.openxmlformats.org/officeDocument/2006/math">
                    <m:sSup>
                      <m:sSupPr>
                        <m:ctrlPr>
                          <a:rPr lang="en-GB" sz="3600" b="0" i="1" smtClean="0">
                            <a:effectLst>
                              <a:outerShdw blurRad="38100" dist="38100" dir="2700000" algn="tl">
                                <a:srgbClr val="000000">
                                  <a:alpha val="43137"/>
                                </a:srgbClr>
                              </a:outerShdw>
                            </a:effectLst>
                            <a:latin typeface="Cambria Math" panose="02040503050406030204" pitchFamily="18" charset="0"/>
                          </a:rPr>
                        </m:ctrlPr>
                      </m:sSupPr>
                      <m:e>
                        <m:r>
                          <a:rPr lang="en-GB" sz="3600" b="0" i="1" smtClean="0">
                            <a:effectLst>
                              <a:outerShdw blurRad="38100" dist="38100" dir="2700000" algn="tl">
                                <a:srgbClr val="000000">
                                  <a:alpha val="43137"/>
                                </a:srgbClr>
                              </a:outerShdw>
                            </a:effectLst>
                            <a:latin typeface="Cambria Math" panose="02040503050406030204" pitchFamily="18" charset="0"/>
                          </a:rPr>
                          <m:t>200</m:t>
                        </m:r>
                      </m:e>
                      <m:sup>
                        <m:r>
                          <a:rPr lang="en-GB" sz="3600" b="0" i="1" smtClean="0">
                            <a:effectLst>
                              <a:outerShdw blurRad="38100" dist="38100" dir="2700000" algn="tl">
                                <a:srgbClr val="000000">
                                  <a:alpha val="43137"/>
                                </a:srgbClr>
                              </a:outerShdw>
                            </a:effectLst>
                            <a:latin typeface="Cambria Math" panose="02040503050406030204" pitchFamily="18" charset="0"/>
                          </a:rPr>
                          <m:t>𝑡h</m:t>
                        </m:r>
                      </m:sup>
                    </m:sSup>
                  </m:oMath>
                </a14:m>
                <a:r>
                  <a:rPr lang="en-GB" sz="3600" dirty="0" smtClean="0">
                    <a:effectLst>
                      <a:outerShdw blurRad="38100" dist="38100" dir="2700000" algn="tl">
                        <a:srgbClr val="000000">
                          <a:alpha val="43137"/>
                        </a:srgbClr>
                      </a:outerShdw>
                    </a:effectLst>
                  </a:rPr>
                  <a:t>).  </a:t>
                </a:r>
                <a:endParaRPr lang="en-GB" sz="3600" dirty="0" smtClean="0">
                  <a:effectLst>
                    <a:outerShdw blurRad="38100" dist="38100" dir="2700000" algn="tl">
                      <a:srgbClr val="000000">
                        <a:alpha val="43137"/>
                      </a:srgbClr>
                    </a:outerShdw>
                  </a:effectLst>
                </a:endParaRPr>
              </a:p>
              <a:p>
                <a:pPr marL="742950" indent="-742950">
                  <a:buAutoNum type="arabicPeriod"/>
                </a:pPr>
                <a:r>
                  <a:rPr lang="en-GB" sz="3600" dirty="0" smtClean="0">
                    <a:effectLst>
                      <a:outerShdw blurRad="38100" dist="38100" dir="2700000" algn="tl">
                        <a:srgbClr val="000000">
                          <a:alpha val="43137"/>
                        </a:srgbClr>
                      </a:outerShdw>
                    </a:effectLst>
                  </a:rPr>
                  <a:t>There </a:t>
                </a:r>
                <a:r>
                  <a:rPr lang="en-GB" sz="3600" dirty="0" smtClean="0">
                    <a:effectLst>
                      <a:outerShdw blurRad="38100" dist="38100" dir="2700000" algn="tl">
                        <a:srgbClr val="000000">
                          <a:alpha val="43137"/>
                        </a:srgbClr>
                      </a:outerShdw>
                    </a:effectLst>
                  </a:rPr>
                  <a:t>is a way to find out how many primes are below any number (</a:t>
                </a:r>
                <a:r>
                  <a:rPr lang="en-GB" sz="3600" dirty="0" err="1" smtClean="0">
                    <a:effectLst>
                      <a:outerShdw blurRad="38100" dist="38100" dir="2700000" algn="tl">
                        <a:srgbClr val="000000">
                          <a:alpha val="43137"/>
                        </a:srgbClr>
                      </a:outerShdw>
                    </a:effectLst>
                  </a:rPr>
                  <a:t>eg</a:t>
                </a:r>
                <a:r>
                  <a:rPr lang="en-GB" sz="3600" dirty="0" smtClean="0">
                    <a:effectLst>
                      <a:outerShdw blurRad="38100" dist="38100" dir="2700000" algn="tl">
                        <a:srgbClr val="000000">
                          <a:alpha val="43137"/>
                        </a:srgbClr>
                      </a:outerShdw>
                    </a:effectLst>
                  </a:rPr>
                  <a:t> Number of primes below 1000).  </a:t>
                </a:r>
                <a:endParaRPr lang="en-GB" sz="3600" dirty="0" smtClean="0">
                  <a:effectLst>
                    <a:outerShdw blurRad="38100" dist="38100" dir="2700000" algn="tl">
                      <a:srgbClr val="000000">
                        <a:alpha val="43137"/>
                      </a:srgbClr>
                    </a:outerShdw>
                  </a:effectLst>
                </a:endParaRPr>
              </a:p>
              <a:p>
                <a:pPr marL="742950" indent="-742950">
                  <a:buAutoNum type="arabicPeriod"/>
                </a:pPr>
                <a:r>
                  <a:rPr lang="en-GB" sz="3600" dirty="0" smtClean="0">
                    <a:effectLst>
                      <a:outerShdw blurRad="38100" dist="38100" dir="2700000" algn="tl">
                        <a:srgbClr val="000000">
                          <a:alpha val="43137"/>
                        </a:srgbClr>
                      </a:outerShdw>
                    </a:effectLst>
                  </a:rPr>
                  <a:t>There </a:t>
                </a:r>
                <a:r>
                  <a:rPr lang="en-GB" sz="3600" dirty="0" smtClean="0">
                    <a:effectLst>
                      <a:outerShdw blurRad="38100" dist="38100" dir="2700000" algn="tl">
                        <a:srgbClr val="000000">
                          <a:alpha val="43137"/>
                        </a:srgbClr>
                      </a:outerShdw>
                    </a:effectLst>
                  </a:rPr>
                  <a:t>is no end to the prime numbers.  </a:t>
                </a:r>
              </a:p>
              <a:p>
                <a:pPr marL="742950" indent="-742950">
                  <a:buAutoNum type="arabicPeriod"/>
                </a:pPr>
                <a:r>
                  <a:rPr lang="en-GB" sz="3600" dirty="0" smtClean="0">
                    <a:effectLst>
                      <a:outerShdw blurRad="38100" dist="38100" dir="2700000" algn="tl">
                        <a:srgbClr val="000000">
                          <a:alpha val="43137"/>
                        </a:srgbClr>
                      </a:outerShdw>
                    </a:effectLst>
                  </a:rPr>
                  <a:t>There is no end to primes only 2 apart (</a:t>
                </a:r>
                <a:r>
                  <a:rPr lang="en-GB" sz="3600" dirty="0" err="1" smtClean="0">
                    <a:effectLst>
                      <a:outerShdw blurRad="38100" dist="38100" dir="2700000" algn="tl">
                        <a:srgbClr val="000000">
                          <a:alpha val="43137"/>
                        </a:srgbClr>
                      </a:outerShdw>
                    </a:effectLst>
                  </a:rPr>
                  <a:t>eg</a:t>
                </a:r>
                <a:r>
                  <a:rPr lang="en-GB" sz="3600" dirty="0" smtClean="0">
                    <a:effectLst>
                      <a:outerShdw blurRad="38100" dist="38100" dir="2700000" algn="tl">
                        <a:srgbClr val="000000">
                          <a:alpha val="43137"/>
                        </a:srgbClr>
                      </a:outerShdw>
                    </a:effectLst>
                  </a:rPr>
                  <a:t> 17 &amp; 19). </a:t>
                </a:r>
                <a:endParaRPr lang="en-GB" sz="3600" dirty="0" smtClean="0">
                  <a:effectLst>
                    <a:outerShdw blurRad="38100" dist="38100" dir="2700000" algn="tl">
                      <a:srgbClr val="000000">
                        <a:alpha val="43137"/>
                      </a:srgbClr>
                    </a:outerShdw>
                  </a:effectLst>
                </a:endParaRPr>
              </a:p>
              <a:p>
                <a:pPr marL="742950" indent="-742950">
                  <a:buAutoNum type="arabicPeriod"/>
                </a:pPr>
                <a:r>
                  <a:rPr lang="en-GB" sz="3600" dirty="0" smtClean="0">
                    <a:effectLst>
                      <a:outerShdw blurRad="38100" dist="38100" dir="2700000" algn="tl">
                        <a:srgbClr val="000000">
                          <a:alpha val="43137"/>
                        </a:srgbClr>
                      </a:outerShdw>
                    </a:effectLst>
                  </a:rPr>
                  <a:t>All primes are one more or less than a multiple of 6.  </a:t>
                </a:r>
              </a:p>
              <a:p>
                <a:pPr marL="742950" indent="-742950">
                  <a:buAutoNum type="arabicPeriod"/>
                </a:pPr>
                <a:r>
                  <a:rPr lang="en-GB" sz="3600" dirty="0" smtClean="0">
                    <a:effectLst>
                      <a:outerShdw blurRad="38100" dist="38100" dir="2700000" algn="tl">
                        <a:srgbClr val="000000">
                          <a:alpha val="43137"/>
                        </a:srgbClr>
                      </a:outerShdw>
                    </a:effectLst>
                  </a:rPr>
                  <a:t>Any even </a:t>
                </a:r>
                <a:r>
                  <a:rPr lang="en-GB" sz="3600" dirty="0" smtClean="0">
                    <a:effectLst>
                      <a:outerShdw blurRad="38100" dist="38100" dir="2700000" algn="tl">
                        <a:srgbClr val="000000">
                          <a:alpha val="43137"/>
                        </a:srgbClr>
                      </a:outerShdw>
                    </a:effectLst>
                  </a:rPr>
                  <a:t>number greater </a:t>
                </a:r>
                <a:r>
                  <a:rPr lang="en-GB" sz="3600" dirty="0" smtClean="0">
                    <a:effectLst>
                      <a:outerShdw blurRad="38100" dist="38100" dir="2700000" algn="tl">
                        <a:srgbClr val="000000">
                          <a:alpha val="43137"/>
                        </a:srgbClr>
                      </a:outerShdw>
                    </a:effectLst>
                  </a:rPr>
                  <a:t>than 2 can be written as the </a:t>
                </a:r>
                <a:r>
                  <a:rPr lang="en-GB" sz="3600" i="1" dirty="0" smtClean="0">
                    <a:effectLst>
                      <a:outerShdw blurRad="38100" dist="38100" dir="2700000" algn="tl">
                        <a:srgbClr val="000000">
                          <a:alpha val="43137"/>
                        </a:srgbClr>
                      </a:outerShdw>
                    </a:effectLst>
                  </a:rPr>
                  <a:t>sum</a:t>
                </a:r>
                <a:r>
                  <a:rPr lang="en-GB" sz="3600" dirty="0" smtClean="0">
                    <a:effectLst>
                      <a:outerShdw blurRad="38100" dist="38100" dir="2700000" algn="tl">
                        <a:srgbClr val="000000">
                          <a:alpha val="43137"/>
                        </a:srgbClr>
                      </a:outerShdw>
                    </a:effectLst>
                  </a:rPr>
                  <a:t> of two </a:t>
                </a:r>
                <a:r>
                  <a:rPr lang="en-GB" sz="3600" dirty="0" smtClean="0">
                    <a:effectLst>
                      <a:outerShdw blurRad="38100" dist="38100" dir="2700000" algn="tl">
                        <a:srgbClr val="000000">
                          <a:alpha val="43137"/>
                        </a:srgbClr>
                      </a:outerShdw>
                    </a:effectLst>
                  </a:rPr>
                  <a:t>primes (</a:t>
                </a:r>
                <a:r>
                  <a:rPr lang="en-GB" sz="3600" dirty="0" err="1" smtClean="0">
                    <a:effectLst>
                      <a:outerShdw blurRad="38100" dist="38100" dir="2700000" algn="tl">
                        <a:srgbClr val="000000">
                          <a:alpha val="43137"/>
                        </a:srgbClr>
                      </a:outerShdw>
                    </a:effectLst>
                  </a:rPr>
                  <a:t>eg</a:t>
                </a:r>
                <a:r>
                  <a:rPr lang="en-GB" sz="3600" dirty="0" smtClean="0">
                    <a:effectLst>
                      <a:outerShdw blurRad="38100" dist="38100" dir="2700000" algn="tl">
                        <a:srgbClr val="000000">
                          <a:alpha val="43137"/>
                        </a:srgbClr>
                      </a:outerShdw>
                    </a:effectLst>
                  </a:rPr>
                  <a:t> </a:t>
                </a:r>
                <a14:m>
                  <m:oMath xmlns:m="http://schemas.openxmlformats.org/officeDocument/2006/math">
                    <m:r>
                      <a:rPr lang="en-GB" sz="3600" b="0" i="1" smtClean="0">
                        <a:effectLst>
                          <a:outerShdw blurRad="38100" dist="38100" dir="2700000" algn="tl">
                            <a:srgbClr val="000000">
                              <a:alpha val="43137"/>
                            </a:srgbClr>
                          </a:outerShdw>
                        </a:effectLst>
                        <a:latin typeface="Cambria Math" panose="02040503050406030204" pitchFamily="18" charset="0"/>
                      </a:rPr>
                      <m:t>8=3+5</m:t>
                    </m:r>
                  </m:oMath>
                </a14:m>
                <a:r>
                  <a:rPr lang="en-GB" sz="3600" dirty="0" smtClean="0">
                    <a:effectLst>
                      <a:outerShdw blurRad="38100" dist="38100" dir="2700000" algn="tl">
                        <a:srgbClr val="000000">
                          <a:alpha val="43137"/>
                        </a:srgbClr>
                      </a:outerShdw>
                    </a:effectLst>
                  </a:rPr>
                  <a:t>).  </a:t>
                </a:r>
                <a:endParaRPr lang="en-GB" sz="3600" dirty="0" smtClean="0">
                  <a:effectLst>
                    <a:outerShdw blurRad="38100" dist="38100" dir="2700000" algn="tl">
                      <a:srgbClr val="000000">
                        <a:alpha val="43137"/>
                      </a:srgbClr>
                    </a:outerShdw>
                  </a:effectLst>
                </a:endParaRPr>
              </a:p>
              <a:p>
                <a:pPr marL="742950" indent="-742950">
                  <a:buAutoNum type="arabicPeriod"/>
                </a:pPr>
                <a:r>
                  <a:rPr lang="en-GB" sz="3600" dirty="0" smtClean="0">
                    <a:effectLst>
                      <a:outerShdw blurRad="38100" dist="38100" dir="2700000" algn="tl">
                        <a:srgbClr val="000000">
                          <a:alpha val="43137"/>
                        </a:srgbClr>
                      </a:outerShdw>
                    </a:effectLst>
                  </a:rPr>
                  <a:t>Every </a:t>
                </a:r>
                <a:r>
                  <a:rPr lang="en-GB" sz="3600" dirty="0" smtClean="0">
                    <a:effectLst>
                      <a:outerShdw blurRad="38100" dist="38100" dir="2700000" algn="tl">
                        <a:srgbClr val="000000">
                          <a:alpha val="43137"/>
                        </a:srgbClr>
                      </a:outerShdw>
                    </a:effectLst>
                  </a:rPr>
                  <a:t>number greater </a:t>
                </a:r>
                <a:r>
                  <a:rPr lang="en-GB" sz="3600" dirty="0" smtClean="0">
                    <a:effectLst>
                      <a:outerShdw blurRad="38100" dist="38100" dir="2700000" algn="tl">
                        <a:srgbClr val="000000">
                          <a:alpha val="43137"/>
                        </a:srgbClr>
                      </a:outerShdw>
                    </a:effectLst>
                  </a:rPr>
                  <a:t>than 1 can be written uniquely as the </a:t>
                </a:r>
                <a:r>
                  <a:rPr lang="en-GB" sz="3600" i="1" dirty="0" smtClean="0">
                    <a:effectLst>
                      <a:outerShdw blurRad="38100" dist="38100" dir="2700000" algn="tl">
                        <a:srgbClr val="000000">
                          <a:alpha val="43137"/>
                        </a:srgbClr>
                      </a:outerShdw>
                    </a:effectLst>
                  </a:rPr>
                  <a:t>product</a:t>
                </a:r>
                <a:r>
                  <a:rPr lang="en-GB" sz="3600" dirty="0" smtClean="0">
                    <a:effectLst>
                      <a:outerShdw blurRad="38100" dist="38100" dir="2700000" algn="tl">
                        <a:srgbClr val="000000">
                          <a:alpha val="43137"/>
                        </a:srgbClr>
                      </a:outerShdw>
                    </a:effectLst>
                  </a:rPr>
                  <a:t> of </a:t>
                </a:r>
                <a:r>
                  <a:rPr lang="en-GB" sz="3600" dirty="0" smtClean="0">
                    <a:effectLst>
                      <a:outerShdw blurRad="38100" dist="38100" dir="2700000" algn="tl">
                        <a:srgbClr val="000000">
                          <a:alpha val="43137"/>
                        </a:srgbClr>
                      </a:outerShdw>
                    </a:effectLst>
                  </a:rPr>
                  <a:t>primes (</a:t>
                </a:r>
                <a:r>
                  <a:rPr lang="en-GB" sz="3600" dirty="0" err="1" smtClean="0">
                    <a:effectLst>
                      <a:outerShdw blurRad="38100" dist="38100" dir="2700000" algn="tl">
                        <a:srgbClr val="000000">
                          <a:alpha val="43137"/>
                        </a:srgbClr>
                      </a:outerShdw>
                    </a:effectLst>
                  </a:rPr>
                  <a:t>eg</a:t>
                </a:r>
                <a:r>
                  <a:rPr lang="en-GB" sz="3600" dirty="0" smtClean="0">
                    <a:effectLst>
                      <a:outerShdw blurRad="38100" dist="38100" dir="2700000" algn="tl">
                        <a:srgbClr val="000000">
                          <a:alpha val="43137"/>
                        </a:srgbClr>
                      </a:outerShdw>
                    </a:effectLst>
                  </a:rPr>
                  <a:t> </a:t>
                </a:r>
                <a14:m>
                  <m:oMath xmlns:m="http://schemas.openxmlformats.org/officeDocument/2006/math">
                    <m:r>
                      <a:rPr lang="en-GB" sz="3600" b="0" i="1" smtClean="0">
                        <a:effectLst>
                          <a:outerShdw blurRad="38100" dist="38100" dir="2700000" algn="tl">
                            <a:srgbClr val="000000">
                              <a:alpha val="43137"/>
                            </a:srgbClr>
                          </a:outerShdw>
                        </a:effectLst>
                        <a:latin typeface="Cambria Math" panose="02040503050406030204" pitchFamily="18" charset="0"/>
                      </a:rPr>
                      <m:t>28=2×2×7</m:t>
                    </m:r>
                  </m:oMath>
                </a14:m>
                <a:r>
                  <a:rPr lang="en-GB" sz="3600" dirty="0" smtClean="0">
                    <a:effectLst>
                      <a:outerShdw blurRad="38100" dist="38100" dir="2700000" algn="tl">
                        <a:srgbClr val="000000">
                          <a:alpha val="43137"/>
                        </a:srgbClr>
                      </a:outerShdw>
                    </a:effectLst>
                  </a:rPr>
                  <a:t>).  </a:t>
                </a:r>
                <a:endParaRPr lang="en-GB" sz="3600" dirty="0" smtClean="0">
                  <a:effectLst>
                    <a:outerShdw blurRad="38100" dist="38100" dir="2700000" algn="tl">
                      <a:srgbClr val="000000">
                        <a:alpha val="43137"/>
                      </a:srgbClr>
                    </a:outerShdw>
                  </a:effectLst>
                </a:endParaRPr>
              </a:p>
              <a:p>
                <a:pPr marL="742950" indent="-742950">
                  <a:buAutoNum type="arabicPeriod"/>
                </a:pPr>
                <a:r>
                  <a:rPr lang="en-GB" sz="3600" dirty="0" smtClean="0">
                    <a:effectLst>
                      <a:outerShdw blurRad="38100" dist="38100" dir="2700000" algn="tl">
                        <a:srgbClr val="000000">
                          <a:alpha val="43137"/>
                        </a:srgbClr>
                      </a:outerShdw>
                    </a:effectLst>
                  </a:rPr>
                  <a:t>$100,000 was offered to factorise a 309 digit number</a:t>
                </a:r>
                <a:r>
                  <a:rPr lang="en-GB" sz="3600" dirty="0" smtClean="0">
                    <a:effectLst>
                      <a:outerShdw blurRad="38100" dist="38100" dir="2700000" algn="tl">
                        <a:srgbClr val="000000">
                          <a:alpha val="43137"/>
                        </a:srgbClr>
                      </a:outerShdw>
                    </a:effectLst>
                  </a:rPr>
                  <a:t>.</a:t>
                </a:r>
                <a:endParaRPr lang="en-GB" sz="3600" dirty="0" smtClean="0">
                  <a:effectLst>
                    <a:outerShdw blurRad="38100" dist="38100" dir="2700000" algn="tl">
                      <a:srgbClr val="000000">
                        <a:alpha val="43137"/>
                      </a:srgbClr>
                    </a:outerShdw>
                  </a:effectLst>
                </a:endParaRPr>
              </a:p>
            </p:txBody>
          </p:sp>
        </mc:Choice>
        <mc:Fallback>
          <p:sp>
            <p:nvSpPr>
              <p:cNvPr id="5" name="TextBox 4"/>
              <p:cNvSpPr txBox="1">
                <a:spLocks noRot="1" noChangeAspect="1" noMove="1" noResize="1" noEditPoints="1" noAdjustHandles="1" noChangeArrowheads="1" noChangeShapeType="1" noTextEdit="1"/>
              </p:cNvSpPr>
              <p:nvPr/>
            </p:nvSpPr>
            <p:spPr>
              <a:xfrm>
                <a:off x="1" y="627773"/>
                <a:ext cx="12191999" cy="6196248"/>
              </a:xfrm>
              <a:prstGeom prst="rect">
                <a:avLst/>
              </a:prstGeom>
              <a:blipFill rotWithShape="0">
                <a:blip r:embed="rId2"/>
                <a:stretch>
                  <a:fillRect l="-1600" t="-1575" r="-700" b="-3543"/>
                </a:stretch>
              </a:blipFill>
            </p:spPr>
            <p:txBody>
              <a:bodyPr/>
              <a:lstStyle/>
              <a:p>
                <a:r>
                  <a:rPr lang="en-GB">
                    <a:noFill/>
                  </a:rPr>
                  <a:t> </a:t>
                </a:r>
              </a:p>
            </p:txBody>
          </p:sp>
        </mc:Fallback>
      </mc:AlternateContent>
    </p:spTree>
    <p:extLst>
      <p:ext uri="{BB962C8B-B14F-4D97-AF65-F5344CB8AC3E}">
        <p14:creationId xmlns:p14="http://schemas.microsoft.com/office/powerpoint/2010/main" val="301840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mc:AlternateContent xmlns:mc="http://schemas.openxmlformats.org/markup-compatibility/2006">
        <mc:Choice xmlns:a14="http://schemas.microsoft.com/office/drawing/2010/main" Requires="a14">
          <p:sp>
            <p:nvSpPr>
              <p:cNvPr id="5" name="TextBox 4"/>
              <p:cNvSpPr txBox="1"/>
              <p:nvPr/>
            </p:nvSpPr>
            <p:spPr>
              <a:xfrm>
                <a:off x="1" y="1130050"/>
                <a:ext cx="12191999" cy="5591659"/>
              </a:xfrm>
              <a:prstGeom prst="rect">
                <a:avLst/>
              </a:prstGeom>
              <a:noFill/>
            </p:spPr>
            <p:txBody>
              <a:bodyPr wrap="square" rtlCol="0">
                <a:spAutoFit/>
              </a:bodyPr>
              <a:lstStyle/>
              <a:p>
                <a:pPr marL="742950" indent="-742950">
                  <a:buAutoNum type="arabicPeriod"/>
                </a:pPr>
                <a:r>
                  <a:rPr lang="en-GB" sz="4000" dirty="0" smtClean="0">
                    <a:effectLst>
                      <a:outerShdw blurRad="38100" dist="38100" dir="2700000" algn="tl">
                        <a:srgbClr val="000000">
                          <a:alpha val="43137"/>
                        </a:srgbClr>
                      </a:outerShdw>
                    </a:effectLst>
                  </a:rPr>
                  <a:t>1. </a:t>
                </a:r>
                <a:r>
                  <a:rPr lang="en-GB" sz="4000" dirty="0">
                    <a:effectLst>
                      <a:outerShdw blurRad="38100" dist="38100" dir="2700000" algn="tl">
                        <a:srgbClr val="000000">
                          <a:alpha val="43137"/>
                        </a:srgbClr>
                      </a:outerShdw>
                    </a:effectLst>
                  </a:rPr>
                  <a:t>There is a rule for finding any prime (</a:t>
                </a:r>
                <a:r>
                  <a:rPr lang="en-GB" sz="4000" dirty="0" err="1">
                    <a:effectLst>
                      <a:outerShdw blurRad="38100" dist="38100" dir="2700000" algn="tl">
                        <a:srgbClr val="000000">
                          <a:alpha val="43137"/>
                        </a:srgbClr>
                      </a:outerShdw>
                    </a:effectLst>
                  </a:rPr>
                  <a:t>eg</a:t>
                </a:r>
                <a:r>
                  <a:rPr lang="en-GB" sz="4000" dirty="0">
                    <a:effectLst>
                      <a:outerShdw blurRad="38100" dist="38100" dir="2700000" algn="tl">
                        <a:srgbClr val="000000">
                          <a:alpha val="43137"/>
                        </a:srgbClr>
                      </a:outerShdw>
                    </a:effectLst>
                  </a:rPr>
                  <a:t> the </a:t>
                </a:r>
                <a14:m>
                  <m:oMath xmlns:m="http://schemas.openxmlformats.org/officeDocument/2006/math">
                    <m:sSup>
                      <m:sSupPr>
                        <m:ctrlPr>
                          <a:rPr lang="en-GB" sz="4000" i="1">
                            <a:effectLst>
                              <a:outerShdw blurRad="38100" dist="38100" dir="2700000" algn="tl">
                                <a:srgbClr val="000000">
                                  <a:alpha val="43137"/>
                                </a:srgbClr>
                              </a:outerShdw>
                            </a:effectLst>
                            <a:latin typeface="Cambria Math" panose="02040503050406030204" pitchFamily="18" charset="0"/>
                          </a:rPr>
                        </m:ctrlPr>
                      </m:sSupPr>
                      <m:e>
                        <m:r>
                          <a:rPr lang="en-GB" sz="4000" i="1">
                            <a:effectLst>
                              <a:outerShdw blurRad="38100" dist="38100" dir="2700000" algn="tl">
                                <a:srgbClr val="000000">
                                  <a:alpha val="43137"/>
                                </a:srgbClr>
                              </a:outerShdw>
                            </a:effectLst>
                            <a:latin typeface="Cambria Math" panose="02040503050406030204" pitchFamily="18" charset="0"/>
                          </a:rPr>
                          <m:t>200</m:t>
                        </m:r>
                      </m:e>
                      <m:sup>
                        <m:r>
                          <a:rPr lang="en-GB" sz="4000" i="1">
                            <a:effectLst>
                              <a:outerShdw blurRad="38100" dist="38100" dir="2700000" algn="tl">
                                <a:srgbClr val="000000">
                                  <a:alpha val="43137"/>
                                </a:srgbClr>
                              </a:outerShdw>
                            </a:effectLst>
                            <a:latin typeface="Cambria Math" panose="02040503050406030204" pitchFamily="18" charset="0"/>
                          </a:rPr>
                          <m:t>𝑡h</m:t>
                        </m:r>
                      </m:sup>
                    </m:sSup>
                  </m:oMath>
                </a14:m>
                <a:r>
                  <a:rPr lang="en-GB" sz="4000" dirty="0">
                    <a:effectLst>
                      <a:outerShdw blurRad="38100" dist="38100" dir="2700000" algn="tl">
                        <a:srgbClr val="000000">
                          <a:alpha val="43137"/>
                        </a:srgbClr>
                      </a:outerShdw>
                    </a:effectLst>
                  </a:rPr>
                  <a:t>).  </a:t>
                </a:r>
              </a:p>
              <a:p>
                <a:pPr algn="ctr"/>
                <a:r>
                  <a:rPr lang="en-GB" sz="2800" dirty="0" smtClean="0">
                    <a:solidFill>
                      <a:srgbClr val="0070C0"/>
                    </a:solidFill>
                    <a:effectLst>
                      <a:outerShdw blurRad="38100" dist="38100" dir="2700000" algn="tl">
                        <a:srgbClr val="000000">
                          <a:alpha val="43137"/>
                        </a:srgbClr>
                      </a:outerShdw>
                    </a:effectLst>
                  </a:rPr>
                  <a:t>(The </a:t>
                </a:r>
                <a14:m>
                  <m:oMath xmlns:m="http://schemas.openxmlformats.org/officeDocument/2006/math">
                    <m:sSup>
                      <m:sSupPr>
                        <m:ctrlPr>
                          <a:rPr lang="en-GB" sz="2800" b="0"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GB" sz="2800" b="0" i="1" smtClean="0">
                            <a:solidFill>
                              <a:srgbClr val="0070C0"/>
                            </a:solidFill>
                            <a:effectLst>
                              <a:outerShdw blurRad="38100" dist="38100" dir="2700000" algn="tl">
                                <a:srgbClr val="000000">
                                  <a:alpha val="43137"/>
                                </a:srgbClr>
                              </a:outerShdw>
                            </a:effectLst>
                            <a:latin typeface="Cambria Math" panose="02040503050406030204" pitchFamily="18" charset="0"/>
                          </a:rPr>
                          <m:t>200</m:t>
                        </m:r>
                      </m:e>
                      <m:sup>
                        <m:r>
                          <a:rPr lang="en-GB" sz="2800" b="0" i="1" smtClean="0">
                            <a:solidFill>
                              <a:srgbClr val="0070C0"/>
                            </a:solidFill>
                            <a:effectLst>
                              <a:outerShdw blurRad="38100" dist="38100" dir="2700000" algn="tl">
                                <a:srgbClr val="000000">
                                  <a:alpha val="43137"/>
                                </a:srgbClr>
                              </a:outerShdw>
                            </a:effectLst>
                            <a:latin typeface="Cambria Math" panose="02040503050406030204" pitchFamily="18" charset="0"/>
                          </a:rPr>
                          <m:t>𝑡h</m:t>
                        </m:r>
                      </m:sup>
                    </m:sSup>
                  </m:oMath>
                </a14:m>
                <a:r>
                  <a:rPr lang="en-GB" sz="2800" dirty="0" smtClean="0">
                    <a:solidFill>
                      <a:srgbClr val="0070C0"/>
                    </a:solidFill>
                    <a:effectLst>
                      <a:outerShdw blurRad="38100" dist="38100" dir="2700000" algn="tl">
                        <a:srgbClr val="000000">
                          <a:alpha val="43137"/>
                        </a:srgbClr>
                      </a:outerShdw>
                    </a:effectLst>
                  </a:rPr>
                  <a:t> prime is </a:t>
                </a:r>
                <a14:m>
                  <m:oMath xmlns:m="http://schemas.openxmlformats.org/officeDocument/2006/math">
                    <m:r>
                      <a:rPr lang="en-GB" sz="2800" b="0" i="1" smtClean="0">
                        <a:solidFill>
                          <a:srgbClr val="0070C0"/>
                        </a:solidFill>
                        <a:effectLst>
                          <a:outerShdw blurRad="38100" dist="38100" dir="2700000" algn="tl">
                            <a:srgbClr val="000000">
                              <a:alpha val="43137"/>
                            </a:srgbClr>
                          </a:outerShdw>
                        </a:effectLst>
                        <a:latin typeface="Cambria Math" panose="02040503050406030204" pitchFamily="18" charset="0"/>
                      </a:rPr>
                      <m:t>1223</m:t>
                    </m:r>
                  </m:oMath>
                </a14:m>
                <a:r>
                  <a:rPr lang="en-GB" sz="2800" dirty="0" smtClean="0">
                    <a:solidFill>
                      <a:srgbClr val="0070C0"/>
                    </a:solidFill>
                    <a:effectLst>
                      <a:outerShdw blurRad="38100" dist="38100" dir="2700000" algn="tl">
                        <a:srgbClr val="000000">
                          <a:alpha val="43137"/>
                        </a:srgbClr>
                      </a:outerShdw>
                    </a:effectLst>
                  </a:rPr>
                  <a:t>, but we worked it out the hard way)</a:t>
                </a:r>
                <a:endParaRPr lang="en-GB" sz="2800" dirty="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FALSE-</a:t>
                </a:r>
                <a:r>
                  <a:rPr lang="en-GB" sz="4000" dirty="0" err="1" smtClean="0">
                    <a:solidFill>
                      <a:srgbClr val="FF0000"/>
                    </a:solidFill>
                    <a:effectLst>
                      <a:outerShdw blurRad="38100" dist="38100" dir="2700000" algn="tl">
                        <a:srgbClr val="000000">
                          <a:alpha val="43137"/>
                        </a:srgbClr>
                      </a:outerShdw>
                    </a:effectLst>
                  </a:rPr>
                  <a:t>ish</a:t>
                </a:r>
                <a:endParaRPr lang="en-GB" sz="4000" dirty="0" smtClean="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We know some about what it isn’t…</a:t>
                </a:r>
              </a:p>
              <a:p>
                <a14:m>
                  <m:oMath xmlns:m="http://schemas.openxmlformats.org/officeDocument/2006/math">
                    <m:sSup>
                      <m:sSupPr>
                        <m:ctrlP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𝑛</m:t>
                        </m:r>
                      </m:e>
                      <m:sup>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2</m:t>
                        </m:r>
                      </m:sup>
                    </m:sSup>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𝑛</m:t>
                    </m:r>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+41</m:t>
                    </m:r>
                  </m:oMath>
                </a14:m>
                <a:r>
                  <a:rPr lang="en-GB" sz="4000" dirty="0" smtClean="0">
                    <a:solidFill>
                      <a:srgbClr val="FF0000"/>
                    </a:solidFill>
                    <a:effectLst>
                      <a:outerShdw blurRad="38100" dist="38100" dir="2700000" algn="tl">
                        <a:srgbClr val="000000">
                          <a:alpha val="43137"/>
                        </a:srgbClr>
                      </a:outerShdw>
                    </a:effectLst>
                  </a:rPr>
                  <a:t> produces primes for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𝑛</m:t>
                    </m:r>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=0</m:t>
                    </m:r>
                  </m:oMath>
                </a14:m>
                <a:r>
                  <a:rPr lang="en-GB" sz="4000" dirty="0" smtClean="0">
                    <a:solidFill>
                      <a:srgbClr val="FF0000"/>
                    </a:solidFill>
                    <a:effectLst>
                      <a:outerShdw blurRad="38100" dist="38100" dir="2700000" algn="tl">
                        <a:srgbClr val="000000">
                          <a:alpha val="43137"/>
                        </a:srgbClr>
                      </a:outerShdw>
                    </a:effectLst>
                  </a:rPr>
                  <a:t> to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𝑛</m:t>
                    </m:r>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=40</m:t>
                    </m:r>
                  </m:oMath>
                </a14:m>
                <a:endParaRPr lang="en-GB" sz="4000" dirty="0" smtClean="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The rounded down part of </a:t>
                </a:r>
                <a14:m>
                  <m:oMath xmlns:m="http://schemas.openxmlformats.org/officeDocument/2006/math">
                    <m:sSup>
                      <m:sSupPr>
                        <m:ctrlP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𝐴</m:t>
                        </m:r>
                      </m:e>
                      <m:sup>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3</m:t>
                        </m:r>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𝑛</m:t>
                        </m:r>
                      </m:sup>
                    </m:sSup>
                  </m:oMath>
                </a14:m>
                <a:r>
                  <a:rPr lang="en-GB" sz="4000" dirty="0" smtClean="0">
                    <a:solidFill>
                      <a:srgbClr val="FF0000"/>
                    </a:solidFill>
                    <a:effectLst>
                      <a:outerShdw blurRad="38100" dist="38100" dir="2700000" algn="tl">
                        <a:srgbClr val="000000">
                          <a:alpha val="43137"/>
                        </a:srgbClr>
                      </a:outerShdw>
                    </a:effectLst>
                  </a:rPr>
                  <a:t> is prime for all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𝑛</m:t>
                    </m:r>
                  </m:oMath>
                </a14:m>
                <a:r>
                  <a:rPr lang="en-GB" sz="4000" dirty="0" smtClean="0">
                    <a:solidFill>
                      <a:srgbClr val="FF0000"/>
                    </a:solidFill>
                    <a:effectLst>
                      <a:outerShdw blurRad="38100" dist="38100" dir="2700000" algn="tl">
                        <a:srgbClr val="000000">
                          <a:alpha val="43137"/>
                        </a:srgbClr>
                      </a:outerShdw>
                    </a:effectLst>
                  </a:rPr>
                  <a:t>, but the catch is that we don’t know what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𝐴</m:t>
                    </m:r>
                  </m:oMath>
                </a14:m>
                <a:r>
                  <a:rPr lang="en-GB" sz="4000" dirty="0" smtClean="0">
                    <a:solidFill>
                      <a:srgbClr val="FF0000"/>
                    </a:solidFill>
                    <a:effectLst>
                      <a:outerShdw blurRad="38100" dist="38100" dir="2700000" algn="tl">
                        <a:srgbClr val="000000">
                          <a:alpha val="43137"/>
                        </a:srgbClr>
                      </a:outerShdw>
                    </a:effectLst>
                  </a:rPr>
                  <a:t> is (and currently can only calculate it using primes, so it’s a bit of a circular formula)</a:t>
                </a:r>
              </a:p>
            </p:txBody>
          </p:sp>
        </mc:Choice>
        <mc:Fallback>
          <p:sp>
            <p:nvSpPr>
              <p:cNvPr id="5" name="TextBox 4"/>
              <p:cNvSpPr txBox="1">
                <a:spLocks noRot="1" noChangeAspect="1" noMove="1" noResize="1" noEditPoints="1" noAdjustHandles="1" noChangeArrowheads="1" noChangeShapeType="1" noTextEdit="1"/>
              </p:cNvSpPr>
              <p:nvPr/>
            </p:nvSpPr>
            <p:spPr>
              <a:xfrm>
                <a:off x="1" y="1130050"/>
                <a:ext cx="12191999" cy="5591659"/>
              </a:xfrm>
              <a:prstGeom prst="rect">
                <a:avLst/>
              </a:prstGeom>
              <a:blipFill rotWithShape="0">
                <a:blip r:embed="rId2"/>
                <a:stretch>
                  <a:fillRect l="-1850" t="-1852" r="-2300" b="-2179"/>
                </a:stretch>
              </a:blipFill>
            </p:spPr>
            <p:txBody>
              <a:bodyPr/>
              <a:lstStyle/>
              <a:p>
                <a:r>
                  <a:rPr lang="en-GB">
                    <a:noFill/>
                  </a:rPr>
                  <a:t> </a:t>
                </a:r>
              </a:p>
            </p:txBody>
          </p:sp>
        </mc:Fallback>
      </mc:AlternateContent>
    </p:spTree>
    <p:extLst>
      <p:ext uri="{BB962C8B-B14F-4D97-AF65-F5344CB8AC3E}">
        <p14:creationId xmlns:p14="http://schemas.microsoft.com/office/powerpoint/2010/main" val="215830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mc:AlternateContent xmlns:mc="http://schemas.openxmlformats.org/markup-compatibility/2006">
        <mc:Choice xmlns:a14="http://schemas.microsoft.com/office/drawing/2010/main" Requires="a14">
          <p:sp>
            <p:nvSpPr>
              <p:cNvPr id="5" name="TextBox 4"/>
              <p:cNvSpPr txBox="1"/>
              <p:nvPr/>
            </p:nvSpPr>
            <p:spPr>
              <a:xfrm>
                <a:off x="1" y="1130050"/>
                <a:ext cx="12191999" cy="5717334"/>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2. </a:t>
                </a:r>
                <a:r>
                  <a:rPr lang="en-GB" sz="4000" dirty="0">
                    <a:effectLst>
                      <a:outerShdw blurRad="38100" dist="38100" dir="2700000" algn="tl">
                        <a:srgbClr val="000000">
                          <a:alpha val="43137"/>
                        </a:srgbClr>
                      </a:outerShdw>
                    </a:effectLst>
                  </a:rPr>
                  <a:t>There is a way to find out how many primes are below any number (</a:t>
                </a:r>
                <a:r>
                  <a:rPr lang="en-GB" sz="4000" dirty="0" err="1">
                    <a:effectLst>
                      <a:outerShdw blurRad="38100" dist="38100" dir="2700000" algn="tl">
                        <a:srgbClr val="000000">
                          <a:alpha val="43137"/>
                        </a:srgbClr>
                      </a:outerShdw>
                    </a:effectLst>
                  </a:rPr>
                  <a:t>eg</a:t>
                </a:r>
                <a:r>
                  <a:rPr lang="en-GB" sz="4000" dirty="0">
                    <a:effectLst>
                      <a:outerShdw blurRad="38100" dist="38100" dir="2700000" algn="tl">
                        <a:srgbClr val="000000">
                          <a:alpha val="43137"/>
                        </a:srgbClr>
                      </a:outerShdw>
                    </a:effectLst>
                  </a:rPr>
                  <a:t> Number of primes below 1000).  </a:t>
                </a:r>
                <a:endParaRPr lang="en-GB" sz="4000" dirty="0">
                  <a:effectLst>
                    <a:outerShdw blurRad="38100" dist="38100" dir="2700000" algn="tl">
                      <a:srgbClr val="000000">
                        <a:alpha val="43137"/>
                      </a:srgbClr>
                    </a:outerShdw>
                  </a:effectLst>
                </a:endParaRPr>
              </a:p>
              <a:p>
                <a:pPr algn="ctr"/>
                <a:r>
                  <a:rPr lang="en-GB" sz="3200" dirty="0" smtClean="0">
                    <a:solidFill>
                      <a:srgbClr val="0070C0"/>
                    </a:solidFill>
                    <a:effectLst>
                      <a:outerShdw blurRad="38100" dist="38100" dir="2700000" algn="tl">
                        <a:srgbClr val="000000">
                          <a:alpha val="43137"/>
                        </a:srgbClr>
                      </a:outerShdw>
                    </a:effectLst>
                  </a:rPr>
                  <a:t>(There are </a:t>
                </a:r>
                <a14:m>
                  <m:oMath xmlns:m="http://schemas.openxmlformats.org/officeDocument/2006/math">
                    <m:r>
                      <a:rPr lang="en-GB" sz="3200" b="0" i="1" smtClean="0">
                        <a:solidFill>
                          <a:srgbClr val="0070C0"/>
                        </a:solidFill>
                        <a:effectLst>
                          <a:outerShdw blurRad="38100" dist="38100" dir="2700000" algn="tl">
                            <a:srgbClr val="000000">
                              <a:alpha val="43137"/>
                            </a:srgbClr>
                          </a:outerShdw>
                        </a:effectLst>
                        <a:latin typeface="Cambria Math" panose="02040503050406030204" pitchFamily="18" charset="0"/>
                      </a:rPr>
                      <m:t>168</m:t>
                    </m:r>
                  </m:oMath>
                </a14:m>
                <a:r>
                  <a:rPr lang="en-GB" sz="3200" dirty="0" smtClean="0">
                    <a:solidFill>
                      <a:srgbClr val="0070C0"/>
                    </a:solidFill>
                    <a:effectLst>
                      <a:outerShdw blurRad="38100" dist="38100" dir="2700000" algn="tl">
                        <a:srgbClr val="000000">
                          <a:alpha val="43137"/>
                        </a:srgbClr>
                      </a:outerShdw>
                    </a:effectLst>
                  </a:rPr>
                  <a:t> primes below 1000, </a:t>
                </a:r>
                <a:r>
                  <a:rPr lang="en-GB" sz="3200" dirty="0">
                    <a:solidFill>
                      <a:srgbClr val="0070C0"/>
                    </a:solidFill>
                    <a:effectLst>
                      <a:outerShdw blurRad="38100" dist="38100" dir="2700000" algn="tl">
                        <a:srgbClr val="000000">
                          <a:alpha val="43137"/>
                        </a:srgbClr>
                      </a:outerShdw>
                    </a:effectLst>
                  </a:rPr>
                  <a:t>but we worked it out the hard way</a:t>
                </a:r>
                <a:r>
                  <a:rPr lang="en-GB" sz="3200" dirty="0" smtClean="0">
                    <a:solidFill>
                      <a:srgbClr val="0070C0"/>
                    </a:solidFill>
                    <a:effectLst>
                      <a:outerShdw blurRad="38100" dist="38100" dir="2700000" algn="tl">
                        <a:srgbClr val="000000">
                          <a:alpha val="43137"/>
                        </a:srgbClr>
                      </a:outerShdw>
                    </a:effectLst>
                  </a:rPr>
                  <a:t>)</a:t>
                </a:r>
                <a:endParaRPr lang="en-GB" sz="4000" dirty="0">
                  <a:solidFill>
                    <a:srgbClr val="0070C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True-</a:t>
                </a:r>
                <a:r>
                  <a:rPr lang="en-GB" sz="4000" dirty="0" err="1" smtClean="0">
                    <a:solidFill>
                      <a:srgbClr val="FF0000"/>
                    </a:solidFill>
                    <a:effectLst>
                      <a:outerShdw blurRad="38100" dist="38100" dir="2700000" algn="tl">
                        <a:srgbClr val="000000">
                          <a:alpha val="43137"/>
                        </a:srgbClr>
                      </a:outerShdw>
                    </a:effectLst>
                  </a:rPr>
                  <a:t>ish</a:t>
                </a:r>
                <a:endParaRPr lang="en-GB" sz="4000" dirty="0">
                  <a:solidFill>
                    <a:srgbClr val="FF0000"/>
                  </a:solidFill>
                  <a:effectLst>
                    <a:outerShdw blurRad="38100" dist="38100" dir="2700000" algn="tl">
                      <a:srgbClr val="000000">
                        <a:alpha val="43137"/>
                      </a:srgbClr>
                    </a:outerShdw>
                  </a:effectLst>
                </a:endParaRPr>
              </a:p>
              <a:p>
                <a:r>
                  <a:rPr lang="en-GB" sz="4000" dirty="0">
                    <a:solidFill>
                      <a:srgbClr val="FF0000"/>
                    </a:solidFill>
                    <a:effectLst>
                      <a:outerShdw blurRad="38100" dist="38100" dir="2700000" algn="tl">
                        <a:srgbClr val="000000">
                          <a:alpha val="43137"/>
                        </a:srgbClr>
                      </a:outerShdw>
                    </a:effectLst>
                  </a:rPr>
                  <a:t>Mathematicians are working on it, and there are better and better ways of finding new primes, but so far there is no easy way to find the number of primes below </a:t>
                </a:r>
                <a14:m>
                  <m:oMath xmlns:m="http://schemas.openxmlformats.org/officeDocument/2006/math">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oMath>
                </a14:m>
                <a:r>
                  <a:rPr lang="en-GB" sz="4000" dirty="0">
                    <a:solidFill>
                      <a:srgbClr val="FF0000"/>
                    </a:solidFill>
                    <a:effectLst>
                      <a:outerShdw blurRad="38100" dist="38100" dir="2700000" algn="tl">
                        <a:srgbClr val="000000">
                          <a:alpha val="43137"/>
                        </a:srgbClr>
                      </a:outerShdw>
                    </a:effectLst>
                  </a:rPr>
                  <a:t>.  We do have a name for the formula: </a:t>
                </a:r>
                <a14:m>
                  <m:oMath xmlns:m="http://schemas.openxmlformats.org/officeDocument/2006/math">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𝜋</m:t>
                    </m:r>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m:t>
                    </m:r>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m:t>
                    </m:r>
                  </m:oMath>
                </a14:m>
                <a:r>
                  <a:rPr lang="en-GB" sz="4000" dirty="0">
                    <a:solidFill>
                      <a:srgbClr val="FF0000"/>
                    </a:solidFill>
                    <a:effectLst>
                      <a:outerShdw blurRad="38100" dist="38100" dir="2700000" algn="tl">
                        <a:srgbClr val="000000">
                          <a:alpha val="43137"/>
                        </a:srgbClr>
                      </a:outerShdw>
                    </a:effectLst>
                  </a:rPr>
                  <a:t>.  And we know that </a:t>
                </a:r>
                <a14:m>
                  <m:oMath xmlns:m="http://schemas.openxmlformats.org/officeDocument/2006/math">
                    <m:f>
                      <m:fPr>
                        <m:ctrlP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num>
                      <m:den>
                        <m:func>
                          <m:funcPr>
                            <m:ctrlP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ctrlPr>
                          </m:funcPr>
                          <m:fName>
                            <m:r>
                              <m:rPr>
                                <m:sty m:val="p"/>
                              </m:rPr>
                              <a:rPr lang="en-GB" sz="4000">
                                <a:solidFill>
                                  <a:srgbClr val="FF0000"/>
                                </a:solidFill>
                                <a:effectLst>
                                  <a:outerShdw blurRad="38100" dist="38100" dir="2700000" algn="tl">
                                    <a:srgbClr val="000000">
                                      <a:alpha val="43137"/>
                                    </a:srgbClr>
                                  </a:outerShdw>
                                </a:effectLst>
                                <a:latin typeface="Cambria Math" panose="02040503050406030204" pitchFamily="18" charset="0"/>
                              </a:rPr>
                              <m:t>ln</m:t>
                            </m:r>
                          </m:fName>
                          <m:e>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e>
                        </m:func>
                      </m:den>
                    </m:f>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&lt;</m:t>
                    </m:r>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𝜋</m:t>
                    </m:r>
                    <m:d>
                      <m:dPr>
                        <m:ctrlP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ctrlPr>
                      </m:dPr>
                      <m:e>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e>
                    </m:d>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&lt;1.25506</m:t>
                    </m:r>
                    <m:f>
                      <m:fPr>
                        <m:ctrlP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num>
                      <m:den>
                        <m:func>
                          <m:funcPr>
                            <m:ctrlP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ctrlPr>
                          </m:funcPr>
                          <m:fName>
                            <m:r>
                              <m:rPr>
                                <m:sty m:val="p"/>
                              </m:rPr>
                              <a:rPr lang="en-GB" sz="4000">
                                <a:solidFill>
                                  <a:srgbClr val="FF0000"/>
                                </a:solidFill>
                                <a:effectLst>
                                  <a:outerShdw blurRad="38100" dist="38100" dir="2700000" algn="tl">
                                    <a:srgbClr val="000000">
                                      <a:alpha val="43137"/>
                                    </a:srgbClr>
                                  </a:outerShdw>
                                </a:effectLst>
                                <a:latin typeface="Cambria Math" panose="02040503050406030204" pitchFamily="18" charset="0"/>
                              </a:rPr>
                              <m:t>ln</m:t>
                            </m:r>
                          </m:fName>
                          <m:e>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e>
                        </m:func>
                      </m:den>
                    </m:f>
                  </m:oMath>
                </a14:m>
                <a:r>
                  <a:rPr lang="en-GB" sz="4000" dirty="0">
                    <a:solidFill>
                      <a:srgbClr val="FF0000"/>
                    </a:solidFill>
                    <a:effectLst>
                      <a:outerShdw blurRad="38100" dist="38100" dir="2700000" algn="tl">
                        <a:srgbClr val="000000">
                          <a:alpha val="43137"/>
                        </a:srgbClr>
                      </a:outerShdw>
                    </a:effectLst>
                  </a:rPr>
                  <a:t> for </a:t>
                </a:r>
                <a14:m>
                  <m:oMath xmlns:m="http://schemas.openxmlformats.org/officeDocument/2006/math">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𝑛</m:t>
                    </m:r>
                    <m:r>
                      <a:rPr lang="en-GB" sz="4000" i="1">
                        <a:solidFill>
                          <a:srgbClr val="FF0000"/>
                        </a:solidFill>
                        <a:effectLst>
                          <a:outerShdw blurRad="38100" dist="38100" dir="2700000" algn="tl">
                            <a:srgbClr val="000000">
                              <a:alpha val="43137"/>
                            </a:srgbClr>
                          </a:outerShdw>
                        </a:effectLst>
                        <a:latin typeface="Cambria Math" panose="02040503050406030204" pitchFamily="18" charset="0"/>
                      </a:rPr>
                      <m:t>&gt;10</m:t>
                    </m:r>
                  </m:oMath>
                </a14:m>
                <a:r>
                  <a:rPr lang="en-GB" sz="4000" dirty="0">
                    <a:solidFill>
                      <a:srgbClr val="FF0000"/>
                    </a:solidFill>
                    <a:effectLst>
                      <a:outerShdw blurRad="38100" dist="38100" dir="2700000" algn="tl">
                        <a:srgbClr val="000000">
                          <a:alpha val="43137"/>
                        </a:srgbClr>
                      </a:outerShdw>
                    </a:effectLst>
                  </a:rPr>
                  <a:t>, so that’s a start…</a:t>
                </a:r>
              </a:p>
            </p:txBody>
          </p:sp>
        </mc:Choice>
        <mc:Fallback>
          <p:sp>
            <p:nvSpPr>
              <p:cNvPr id="5" name="TextBox 4"/>
              <p:cNvSpPr txBox="1">
                <a:spLocks noRot="1" noChangeAspect="1" noMove="1" noResize="1" noEditPoints="1" noAdjustHandles="1" noChangeArrowheads="1" noChangeShapeType="1" noTextEdit="1"/>
              </p:cNvSpPr>
              <p:nvPr/>
            </p:nvSpPr>
            <p:spPr>
              <a:xfrm>
                <a:off x="1" y="1130050"/>
                <a:ext cx="12191999" cy="5717334"/>
              </a:xfrm>
              <a:prstGeom prst="rect">
                <a:avLst/>
              </a:prstGeom>
              <a:blipFill rotWithShape="0">
                <a:blip r:embed="rId2"/>
                <a:stretch>
                  <a:fillRect l="-1850" t="-2026" r="-2200" b="-2239"/>
                </a:stretch>
              </a:blipFill>
            </p:spPr>
            <p:txBody>
              <a:bodyPr/>
              <a:lstStyle/>
              <a:p>
                <a:r>
                  <a:rPr lang="en-GB">
                    <a:noFill/>
                  </a:rPr>
                  <a:t> </a:t>
                </a:r>
              </a:p>
            </p:txBody>
          </p:sp>
        </mc:Fallback>
      </mc:AlternateContent>
    </p:spTree>
    <p:extLst>
      <p:ext uri="{BB962C8B-B14F-4D97-AF65-F5344CB8AC3E}">
        <p14:creationId xmlns:p14="http://schemas.microsoft.com/office/powerpoint/2010/main" val="10557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p:sp>
        <p:nvSpPr>
          <p:cNvPr id="5" name="TextBox 4"/>
          <p:cNvSpPr txBox="1"/>
          <p:nvPr/>
        </p:nvSpPr>
        <p:spPr>
          <a:xfrm>
            <a:off x="1" y="1130050"/>
            <a:ext cx="12191999" cy="5632311"/>
          </a:xfrm>
          <a:prstGeom prst="rect">
            <a:avLst/>
          </a:prstGeom>
          <a:noFill/>
        </p:spPr>
        <p:txBody>
          <a:bodyPr wrap="square" rtlCol="0">
            <a:spAutoFit/>
          </a:bodyPr>
          <a:lstStyle/>
          <a:p>
            <a:r>
              <a:rPr lang="en-GB" sz="4000" dirty="0">
                <a:effectLst>
                  <a:outerShdw blurRad="38100" dist="38100" dir="2700000" algn="tl">
                    <a:srgbClr val="000000">
                      <a:alpha val="43137"/>
                    </a:srgbClr>
                  </a:outerShdw>
                </a:effectLst>
              </a:rPr>
              <a:t>3</a:t>
            </a:r>
            <a:r>
              <a:rPr lang="en-GB" sz="4000" dirty="0" smtClean="0">
                <a:effectLst>
                  <a:outerShdw blurRad="38100" dist="38100" dir="2700000" algn="tl">
                    <a:srgbClr val="000000">
                      <a:alpha val="43137"/>
                    </a:srgbClr>
                  </a:outerShdw>
                </a:effectLst>
              </a:rPr>
              <a:t>. </a:t>
            </a:r>
            <a:r>
              <a:rPr lang="en-GB" sz="4000" dirty="0">
                <a:effectLst>
                  <a:outerShdw blurRad="38100" dist="38100" dir="2700000" algn="tl">
                    <a:srgbClr val="000000">
                      <a:alpha val="43137"/>
                    </a:srgbClr>
                  </a:outerShdw>
                </a:effectLst>
              </a:rPr>
              <a:t>There is no end to the prime numbers.  </a:t>
            </a:r>
          </a:p>
          <a:p>
            <a:endParaRPr lang="en-GB" sz="4000" dirty="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True</a:t>
            </a:r>
            <a:endParaRPr lang="en-GB" sz="4000" dirty="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We can prove this by assuming </a:t>
            </a:r>
            <a:r>
              <a:rPr lang="en-GB" sz="4000" dirty="0" smtClean="0">
                <a:solidFill>
                  <a:srgbClr val="FF0000"/>
                </a:solidFill>
                <a:effectLst>
                  <a:outerShdw blurRad="38100" dist="38100" dir="2700000" algn="tl">
                    <a:srgbClr val="000000">
                      <a:alpha val="43137"/>
                    </a:srgbClr>
                  </a:outerShdw>
                </a:effectLst>
              </a:rPr>
              <a:t>there is a fixed number:</a:t>
            </a:r>
            <a:endParaRPr lang="en-GB" sz="4000" dirty="0" smtClean="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Multiply all the primes together, then add 1.  This number doesn’t divide by any of the primes, but all numbers greater than 1 either are prime or divide by primes.  So this number either divides by primes </a:t>
            </a:r>
            <a:r>
              <a:rPr lang="en-GB" sz="4000" dirty="0" smtClean="0">
                <a:solidFill>
                  <a:srgbClr val="FF0000"/>
                </a:solidFill>
                <a:effectLst>
                  <a:outerShdw blurRad="38100" dist="38100" dir="2700000" algn="tl">
                    <a:srgbClr val="000000">
                      <a:alpha val="43137"/>
                    </a:srgbClr>
                  </a:outerShdw>
                </a:effectLst>
              </a:rPr>
              <a:t>we didn’t use, </a:t>
            </a:r>
            <a:r>
              <a:rPr lang="en-GB" sz="4000" dirty="0" smtClean="0">
                <a:solidFill>
                  <a:srgbClr val="FF0000"/>
                </a:solidFill>
                <a:effectLst>
                  <a:outerShdw blurRad="38100" dist="38100" dir="2700000" algn="tl">
                    <a:srgbClr val="000000">
                      <a:alpha val="43137"/>
                    </a:srgbClr>
                  </a:outerShdw>
                </a:effectLst>
              </a:rPr>
              <a:t>or is itself a prime </a:t>
            </a:r>
            <a:r>
              <a:rPr lang="en-GB" sz="4000" dirty="0" smtClean="0">
                <a:solidFill>
                  <a:srgbClr val="FF0000"/>
                </a:solidFill>
                <a:effectLst>
                  <a:outerShdw blurRad="38100" dist="38100" dir="2700000" algn="tl">
                    <a:srgbClr val="000000">
                      <a:alpha val="43137"/>
                    </a:srgbClr>
                  </a:outerShdw>
                </a:effectLst>
              </a:rPr>
              <a:t>we didn’t use</a:t>
            </a:r>
            <a:r>
              <a:rPr lang="en-GB" sz="4000" dirty="0" smtClean="0">
                <a:solidFill>
                  <a:srgbClr val="FF0000"/>
                </a:solidFill>
                <a:effectLst>
                  <a:outerShdw blurRad="38100" dist="38100" dir="2700000" algn="tl">
                    <a:srgbClr val="000000">
                      <a:alpha val="43137"/>
                    </a:srgbClr>
                  </a:outerShdw>
                </a:effectLst>
              </a:rPr>
              <a:t>.  But we used them all!</a:t>
            </a:r>
            <a:endParaRPr lang="en-GB"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781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p:sp>
        <p:nvSpPr>
          <p:cNvPr id="5" name="TextBox 4"/>
          <p:cNvSpPr txBox="1"/>
          <p:nvPr/>
        </p:nvSpPr>
        <p:spPr>
          <a:xfrm>
            <a:off x="1" y="1130050"/>
            <a:ext cx="12191999" cy="4216539"/>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4. There </a:t>
            </a:r>
            <a:r>
              <a:rPr lang="en-GB" sz="4000" dirty="0">
                <a:effectLst>
                  <a:outerShdw blurRad="38100" dist="38100" dir="2700000" algn="tl">
                    <a:srgbClr val="000000">
                      <a:alpha val="43137"/>
                    </a:srgbClr>
                  </a:outerShdw>
                </a:effectLst>
              </a:rPr>
              <a:t>is no end to primes only 2 apart (</a:t>
            </a:r>
            <a:r>
              <a:rPr lang="en-GB" sz="4000" dirty="0" err="1">
                <a:effectLst>
                  <a:outerShdw blurRad="38100" dist="38100" dir="2700000" algn="tl">
                    <a:srgbClr val="000000">
                      <a:alpha val="43137"/>
                    </a:srgbClr>
                  </a:outerShdw>
                </a:effectLst>
              </a:rPr>
              <a:t>eg</a:t>
            </a:r>
            <a:r>
              <a:rPr lang="en-GB" sz="4000" dirty="0">
                <a:effectLst>
                  <a:outerShdw blurRad="38100" dist="38100" dir="2700000" algn="tl">
                    <a:srgbClr val="000000">
                      <a:alpha val="43137"/>
                    </a:srgbClr>
                  </a:outerShdw>
                </a:effectLst>
              </a:rPr>
              <a:t> 17 &amp; 19). </a:t>
            </a:r>
          </a:p>
          <a:p>
            <a:pPr algn="ctr"/>
            <a:r>
              <a:rPr lang="en-GB" sz="2800" dirty="0" smtClean="0">
                <a:solidFill>
                  <a:srgbClr val="0070C0"/>
                </a:solidFill>
                <a:effectLst>
                  <a:outerShdw blurRad="38100" dist="38100" dir="2700000" algn="tl">
                    <a:srgbClr val="000000">
                      <a:alpha val="43137"/>
                    </a:srgbClr>
                  </a:outerShdw>
                </a:effectLst>
              </a:rPr>
              <a:t>(We’ve found the first 808,675,888,577,436 of them, but we did it the long way)</a:t>
            </a:r>
            <a:endParaRPr lang="en-GB" sz="2800" dirty="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Unknown</a:t>
            </a:r>
          </a:p>
          <a:p>
            <a:r>
              <a:rPr lang="en-GB" sz="4000" dirty="0" smtClean="0">
                <a:solidFill>
                  <a:srgbClr val="FF0000"/>
                </a:solidFill>
                <a:effectLst>
                  <a:outerShdw blurRad="38100" dist="38100" dir="2700000" algn="tl">
                    <a:srgbClr val="000000">
                      <a:alpha val="43137"/>
                    </a:srgbClr>
                  </a:outerShdw>
                </a:effectLst>
              </a:rPr>
              <a:t>This idea is called </a:t>
            </a:r>
            <a:r>
              <a:rPr lang="en-GB" sz="4000" dirty="0" smtClean="0">
                <a:solidFill>
                  <a:srgbClr val="FF0000"/>
                </a:solidFill>
                <a:effectLst>
                  <a:outerShdw blurRad="38100" dist="38100" dir="2700000" algn="tl">
                    <a:srgbClr val="000000">
                      <a:alpha val="43137"/>
                    </a:srgbClr>
                  </a:outerShdw>
                </a:effectLst>
              </a:rPr>
              <a:t>the ‘twin primes conjecture’.  </a:t>
            </a:r>
          </a:p>
          <a:p>
            <a:r>
              <a:rPr lang="en-GB" sz="4000" dirty="0" smtClean="0">
                <a:solidFill>
                  <a:srgbClr val="FF0000"/>
                </a:solidFill>
                <a:effectLst>
                  <a:outerShdw blurRad="38100" dist="38100" dir="2700000" algn="tl">
                    <a:srgbClr val="000000">
                      <a:alpha val="43137"/>
                    </a:srgbClr>
                  </a:outerShdw>
                </a:effectLst>
              </a:rPr>
              <a:t>Many mathematicians think it’s true </a:t>
            </a:r>
            <a:r>
              <a:rPr lang="en-GB" sz="4000" dirty="0" smtClean="0">
                <a:solidFill>
                  <a:srgbClr val="FF0000"/>
                </a:solidFill>
                <a:effectLst>
                  <a:outerShdw blurRad="38100" dist="38100" dir="2700000" algn="tl">
                    <a:srgbClr val="000000">
                      <a:alpha val="43137"/>
                    </a:srgbClr>
                  </a:outerShdw>
                </a:effectLst>
              </a:rPr>
              <a:t>(</a:t>
            </a:r>
            <a:r>
              <a:rPr lang="en-GB" sz="4000" dirty="0" smtClean="0">
                <a:solidFill>
                  <a:srgbClr val="FF0000"/>
                </a:solidFill>
                <a:effectLst>
                  <a:outerShdw blurRad="38100" dist="38100" dir="2700000" algn="tl">
                    <a:srgbClr val="000000">
                      <a:alpha val="43137"/>
                    </a:srgbClr>
                  </a:outerShdw>
                </a:effectLst>
              </a:rPr>
              <a:t>and even that there are an infinite number of primes 4 apart, 6 apart, 8 apart, </a:t>
            </a:r>
            <a:r>
              <a:rPr lang="en-GB" sz="4000" dirty="0" err="1" smtClean="0">
                <a:solidFill>
                  <a:srgbClr val="FF0000"/>
                </a:solidFill>
                <a:effectLst>
                  <a:outerShdw blurRad="38100" dist="38100" dir="2700000" algn="tl">
                    <a:srgbClr val="000000">
                      <a:alpha val="43137"/>
                    </a:srgbClr>
                  </a:outerShdw>
                </a:effectLst>
              </a:rPr>
              <a:t>etc</a:t>
            </a:r>
            <a:r>
              <a:rPr lang="en-GB" sz="4000" dirty="0" smtClean="0">
                <a:solidFill>
                  <a:srgbClr val="FF0000"/>
                </a:solidFill>
                <a:effectLst>
                  <a:outerShdw blurRad="38100" dist="38100" dir="2700000" algn="tl">
                    <a:srgbClr val="000000">
                      <a:alpha val="43137"/>
                    </a:srgbClr>
                  </a:outerShdw>
                </a:effectLst>
              </a:rPr>
              <a:t>) but </a:t>
            </a:r>
            <a:r>
              <a:rPr lang="en-GB" sz="4000" dirty="0" smtClean="0">
                <a:solidFill>
                  <a:srgbClr val="FF0000"/>
                </a:solidFill>
                <a:effectLst>
                  <a:outerShdw blurRad="38100" dist="38100" dir="2700000" algn="tl">
                    <a:srgbClr val="000000">
                      <a:alpha val="43137"/>
                    </a:srgbClr>
                  </a:outerShdw>
                </a:effectLst>
              </a:rPr>
              <a:t>we haven’t been able to prove it yet.  </a:t>
            </a:r>
            <a:endParaRPr lang="en-GB"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62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mc:AlternateContent xmlns:mc="http://schemas.openxmlformats.org/markup-compatibility/2006">
        <mc:Choice xmlns:a14="http://schemas.microsoft.com/office/drawing/2010/main" Requires="a14">
          <p:sp>
            <p:nvSpPr>
              <p:cNvPr id="5" name="TextBox 4"/>
              <p:cNvSpPr txBox="1"/>
              <p:nvPr/>
            </p:nvSpPr>
            <p:spPr>
              <a:xfrm>
                <a:off x="1" y="1130050"/>
                <a:ext cx="12191999" cy="3785652"/>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5. </a:t>
                </a:r>
                <a:r>
                  <a:rPr lang="en-GB" sz="4000" dirty="0">
                    <a:effectLst>
                      <a:outerShdw blurRad="38100" dist="38100" dir="2700000" algn="tl">
                        <a:srgbClr val="000000">
                          <a:alpha val="43137"/>
                        </a:srgbClr>
                      </a:outerShdw>
                    </a:effectLst>
                  </a:rPr>
                  <a:t>All primes are one more or less than a multiple </a:t>
                </a:r>
                <a:r>
                  <a:rPr lang="en-GB" sz="4000" dirty="0" smtClean="0">
                    <a:effectLst>
                      <a:outerShdw blurRad="38100" dist="38100" dir="2700000" algn="tl">
                        <a:srgbClr val="000000">
                          <a:alpha val="43137"/>
                        </a:srgbClr>
                      </a:outerShdw>
                    </a:effectLst>
                  </a:rPr>
                  <a:t>of 6.</a:t>
                </a:r>
                <a:endParaRPr lang="en-GB" sz="4000" dirty="0">
                  <a:effectLst>
                    <a:outerShdw blurRad="38100" dist="38100" dir="2700000" algn="tl">
                      <a:srgbClr val="000000">
                        <a:alpha val="43137"/>
                      </a:srgbClr>
                    </a:outerShdw>
                  </a:effectLst>
                </a:endParaRPr>
              </a:p>
              <a:p>
                <a:endParaRPr lang="en-GB" sz="4000" dirty="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Nearly </a:t>
                </a:r>
                <a:r>
                  <a:rPr lang="en-GB" sz="4000" dirty="0" smtClean="0">
                    <a:solidFill>
                      <a:srgbClr val="FF0000"/>
                    </a:solidFill>
                    <a:effectLst>
                      <a:outerShdw blurRad="38100" dist="38100" dir="2700000" algn="tl">
                        <a:srgbClr val="000000">
                          <a:alpha val="43137"/>
                        </a:srgbClr>
                      </a:outerShdw>
                    </a:effectLst>
                  </a:rPr>
                  <a:t>True</a:t>
                </a:r>
              </a:p>
              <a:p>
                <a:r>
                  <a:rPr lang="en-GB" sz="4000" dirty="0" smtClean="0">
                    <a:solidFill>
                      <a:srgbClr val="FF0000"/>
                    </a:solidFill>
                    <a:effectLst>
                      <a:outerShdw blurRad="38100" dist="38100" dir="2700000" algn="tl">
                        <a:srgbClr val="000000">
                          <a:alpha val="43137"/>
                        </a:srgbClr>
                      </a:outerShdw>
                    </a:effectLst>
                  </a:rPr>
                  <a:t>If a number is 3 away from a multiple of 6, it divides by 3.  </a:t>
                </a:r>
              </a:p>
              <a:p>
                <a:r>
                  <a:rPr lang="en-GB" sz="4000" dirty="0" smtClean="0">
                    <a:solidFill>
                      <a:srgbClr val="FF0000"/>
                    </a:solidFill>
                    <a:effectLst>
                      <a:outerShdw blurRad="38100" dist="38100" dir="2700000" algn="tl">
                        <a:srgbClr val="000000">
                          <a:alpha val="43137"/>
                        </a:srgbClr>
                      </a:outerShdw>
                    </a:effectLst>
                  </a:rPr>
                  <a:t>If a number is 2 or 4 away from a multiple of 6, it’s even.  </a:t>
                </a:r>
              </a:p>
              <a:p>
                <a:r>
                  <a:rPr lang="en-GB" sz="4000" dirty="0" smtClean="0">
                    <a:solidFill>
                      <a:srgbClr val="FF0000"/>
                    </a:solidFill>
                    <a:effectLst>
                      <a:outerShdw blurRad="38100" dist="38100" dir="2700000" algn="tl">
                        <a:srgbClr val="000000">
                          <a:alpha val="43137"/>
                        </a:srgbClr>
                      </a:outerShdw>
                    </a:effectLst>
                  </a:rPr>
                  <a:t>Therefore all </a:t>
                </a:r>
                <a:r>
                  <a:rPr lang="en-GB" sz="4000" dirty="0" smtClean="0">
                    <a:solidFill>
                      <a:srgbClr val="FF0000"/>
                    </a:solidFill>
                    <a:effectLst>
                      <a:outerShdw blurRad="38100" dist="38100" dir="2700000" algn="tl">
                        <a:srgbClr val="000000">
                          <a:alpha val="43137"/>
                        </a:srgbClr>
                      </a:outerShdw>
                    </a:effectLst>
                  </a:rPr>
                  <a:t>primes </a:t>
                </a:r>
                <a:r>
                  <a:rPr lang="en-GB" sz="4000" i="1" dirty="0" smtClean="0">
                    <a:solidFill>
                      <a:srgbClr val="FF0000"/>
                    </a:solidFill>
                    <a:effectLst>
                      <a:outerShdw blurRad="38100" dist="38100" dir="2700000" algn="tl">
                        <a:srgbClr val="000000">
                          <a:alpha val="43137"/>
                        </a:srgbClr>
                      </a:outerShdw>
                    </a:effectLst>
                  </a:rPr>
                  <a:t>apart from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2</m:t>
                    </m:r>
                  </m:oMath>
                </a14:m>
                <a:r>
                  <a:rPr lang="en-GB" sz="4000" i="1" dirty="0" smtClean="0">
                    <a:solidFill>
                      <a:srgbClr val="FF0000"/>
                    </a:solidFill>
                    <a:effectLst>
                      <a:outerShdw blurRad="38100" dist="38100" dir="2700000" algn="tl">
                        <a:srgbClr val="000000">
                          <a:alpha val="43137"/>
                        </a:srgbClr>
                      </a:outerShdw>
                    </a:effectLst>
                  </a:rPr>
                  <a:t> and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3</m:t>
                    </m:r>
                  </m:oMath>
                </a14:m>
                <a:r>
                  <a:rPr lang="en-GB" sz="4000" i="1" dirty="0" smtClean="0">
                    <a:solidFill>
                      <a:srgbClr val="FF0000"/>
                    </a:solidFill>
                    <a:effectLst>
                      <a:outerShdw blurRad="38100" dist="38100" dir="2700000" algn="tl">
                        <a:srgbClr val="000000">
                          <a:alpha val="43137"/>
                        </a:srgbClr>
                      </a:outerShdw>
                    </a:effectLst>
                  </a:rPr>
                  <a:t> </a:t>
                </a:r>
                <a:r>
                  <a:rPr lang="en-GB" sz="4000" dirty="0" smtClean="0">
                    <a:solidFill>
                      <a:srgbClr val="FF0000"/>
                    </a:solidFill>
                    <a:effectLst>
                      <a:outerShdw blurRad="38100" dist="38100" dir="2700000" algn="tl">
                        <a:srgbClr val="000000">
                          <a:alpha val="43137"/>
                        </a:srgbClr>
                      </a:outerShdw>
                    </a:effectLst>
                  </a:rPr>
                  <a:t>must be </a:t>
                </a:r>
                <a:r>
                  <a:rPr lang="en-GB" sz="4000" dirty="0" smtClean="0">
                    <a:solidFill>
                      <a:srgbClr val="FF0000"/>
                    </a:solidFill>
                    <a:effectLst>
                      <a:outerShdw blurRad="38100" dist="38100" dir="2700000" algn="tl">
                        <a:srgbClr val="000000">
                          <a:alpha val="43137"/>
                        </a:srgbClr>
                      </a:outerShdw>
                    </a:effectLst>
                  </a:rPr>
                  <a:t>1 away.  </a:t>
                </a:r>
                <a:endParaRPr lang="en-GB" sz="4000" dirty="0">
                  <a:solidFill>
                    <a:srgbClr val="FF0000"/>
                  </a:solidFill>
                  <a:effectLst>
                    <a:outerShdw blurRad="38100" dist="38100" dir="2700000" algn="tl">
                      <a:srgbClr val="000000">
                        <a:alpha val="43137"/>
                      </a:srgbClr>
                    </a:outerShdw>
                  </a:effectLst>
                </a:endParaRPr>
              </a:p>
            </p:txBody>
          </p:sp>
        </mc:Choice>
        <mc:Fallback>
          <p:sp>
            <p:nvSpPr>
              <p:cNvPr id="5" name="TextBox 4"/>
              <p:cNvSpPr txBox="1">
                <a:spLocks noRot="1" noChangeAspect="1" noMove="1" noResize="1" noEditPoints="1" noAdjustHandles="1" noChangeArrowheads="1" noChangeShapeType="1" noTextEdit="1"/>
              </p:cNvSpPr>
              <p:nvPr/>
            </p:nvSpPr>
            <p:spPr>
              <a:xfrm>
                <a:off x="1" y="1130050"/>
                <a:ext cx="12191999" cy="3785652"/>
              </a:xfrm>
              <a:prstGeom prst="rect">
                <a:avLst/>
              </a:prstGeom>
              <a:blipFill rotWithShape="0">
                <a:blip r:embed="rId2"/>
                <a:stretch>
                  <a:fillRect l="-1850" t="-3060" r="-2050" b="-7085"/>
                </a:stretch>
              </a:blipFill>
            </p:spPr>
            <p:txBody>
              <a:bodyPr/>
              <a:lstStyle/>
              <a:p>
                <a:r>
                  <a:rPr lang="en-GB">
                    <a:noFill/>
                  </a:rPr>
                  <a:t> </a:t>
                </a:r>
              </a:p>
            </p:txBody>
          </p:sp>
        </mc:Fallback>
      </mc:AlternateContent>
    </p:spTree>
    <p:extLst>
      <p:ext uri="{BB962C8B-B14F-4D97-AF65-F5344CB8AC3E}">
        <p14:creationId xmlns:p14="http://schemas.microsoft.com/office/powerpoint/2010/main" val="250775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mc:AlternateContent xmlns:mc="http://schemas.openxmlformats.org/markup-compatibility/2006">
        <mc:Choice xmlns:a14="http://schemas.microsoft.com/office/drawing/2010/main" Requires="a14">
          <p:sp>
            <p:nvSpPr>
              <p:cNvPr id="5" name="TextBox 4"/>
              <p:cNvSpPr txBox="1"/>
              <p:nvPr/>
            </p:nvSpPr>
            <p:spPr>
              <a:xfrm>
                <a:off x="1" y="1130050"/>
                <a:ext cx="12191999" cy="4154984"/>
              </a:xfrm>
              <a:prstGeom prst="rect">
                <a:avLst/>
              </a:prstGeom>
              <a:noFill/>
            </p:spPr>
            <p:txBody>
              <a:bodyPr wrap="square" rtlCol="0">
                <a:spAutoFit/>
              </a:bodyPr>
              <a:lstStyle/>
              <a:p>
                <a:r>
                  <a:rPr lang="en-GB" sz="4000" dirty="0">
                    <a:effectLst>
                      <a:outerShdw blurRad="38100" dist="38100" dir="2700000" algn="tl">
                        <a:srgbClr val="000000">
                          <a:alpha val="43137"/>
                        </a:srgbClr>
                      </a:outerShdw>
                    </a:effectLst>
                  </a:rPr>
                  <a:t>6</a:t>
                </a:r>
                <a:r>
                  <a:rPr lang="en-GB" sz="4000" dirty="0" smtClean="0">
                    <a:effectLst>
                      <a:outerShdw blurRad="38100" dist="38100" dir="2700000" algn="tl">
                        <a:srgbClr val="000000">
                          <a:alpha val="43137"/>
                        </a:srgbClr>
                      </a:outerShdw>
                    </a:effectLst>
                  </a:rPr>
                  <a:t>. </a:t>
                </a:r>
                <a:r>
                  <a:rPr lang="en-GB" sz="4000" dirty="0">
                    <a:effectLst>
                      <a:outerShdw blurRad="38100" dist="38100" dir="2700000" algn="tl">
                        <a:srgbClr val="000000">
                          <a:alpha val="43137"/>
                        </a:srgbClr>
                      </a:outerShdw>
                    </a:effectLst>
                  </a:rPr>
                  <a:t>Any even number greater than 2 can be written as the </a:t>
                </a:r>
                <a:r>
                  <a:rPr lang="en-GB" sz="4000" i="1" dirty="0">
                    <a:effectLst>
                      <a:outerShdw blurRad="38100" dist="38100" dir="2700000" algn="tl">
                        <a:srgbClr val="000000">
                          <a:alpha val="43137"/>
                        </a:srgbClr>
                      </a:outerShdw>
                    </a:effectLst>
                  </a:rPr>
                  <a:t>sum</a:t>
                </a:r>
                <a:r>
                  <a:rPr lang="en-GB" sz="4000" dirty="0">
                    <a:effectLst>
                      <a:outerShdw blurRad="38100" dist="38100" dir="2700000" algn="tl">
                        <a:srgbClr val="000000">
                          <a:alpha val="43137"/>
                        </a:srgbClr>
                      </a:outerShdw>
                    </a:effectLst>
                  </a:rPr>
                  <a:t> of two primes (</a:t>
                </a:r>
                <a:r>
                  <a:rPr lang="en-GB" sz="4000" dirty="0" err="1">
                    <a:effectLst>
                      <a:outerShdw blurRad="38100" dist="38100" dir="2700000" algn="tl">
                        <a:srgbClr val="000000">
                          <a:alpha val="43137"/>
                        </a:srgbClr>
                      </a:outerShdw>
                    </a:effectLst>
                  </a:rPr>
                  <a:t>eg</a:t>
                </a:r>
                <a:r>
                  <a:rPr lang="en-GB" sz="4000" dirty="0">
                    <a:effectLst>
                      <a:outerShdw blurRad="38100" dist="38100" dir="2700000" algn="tl">
                        <a:srgbClr val="000000">
                          <a:alpha val="43137"/>
                        </a:srgbClr>
                      </a:outerShdw>
                    </a:effectLst>
                  </a:rPr>
                  <a:t> </a:t>
                </a:r>
                <a14:m>
                  <m:oMath xmlns:m="http://schemas.openxmlformats.org/officeDocument/2006/math">
                    <m:r>
                      <a:rPr lang="en-GB" sz="4000" i="1">
                        <a:effectLst>
                          <a:outerShdw blurRad="38100" dist="38100" dir="2700000" algn="tl">
                            <a:srgbClr val="000000">
                              <a:alpha val="43137"/>
                            </a:srgbClr>
                          </a:outerShdw>
                        </a:effectLst>
                        <a:latin typeface="Cambria Math" panose="02040503050406030204" pitchFamily="18" charset="0"/>
                      </a:rPr>
                      <m:t>8=3+5</m:t>
                    </m:r>
                  </m:oMath>
                </a14:m>
                <a:r>
                  <a:rPr lang="en-GB" sz="4000" dirty="0">
                    <a:effectLst>
                      <a:outerShdw blurRad="38100" dist="38100" dir="2700000" algn="tl">
                        <a:srgbClr val="000000">
                          <a:alpha val="43137"/>
                        </a:srgbClr>
                      </a:outerShdw>
                    </a:effectLst>
                  </a:rPr>
                  <a:t>).  </a:t>
                </a:r>
              </a:p>
              <a:p>
                <a:pPr algn="ctr"/>
                <a:r>
                  <a:rPr lang="en-GB" sz="2400" dirty="0" smtClean="0">
                    <a:solidFill>
                      <a:srgbClr val="0070C0"/>
                    </a:solidFill>
                    <a:effectLst>
                      <a:outerShdw blurRad="38100" dist="38100" dir="2700000" algn="tl">
                        <a:srgbClr val="000000">
                          <a:alpha val="43137"/>
                        </a:srgbClr>
                      </a:outerShdw>
                    </a:effectLst>
                  </a:rPr>
                  <a:t>(It’s true for the first 4,000,000,000,000,000,000 numbers, but we worked it out the long way)</a:t>
                </a:r>
                <a:endParaRPr lang="en-GB" sz="2400" dirty="0" smtClean="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Unknown</a:t>
                </a:r>
              </a:p>
              <a:p>
                <a:r>
                  <a:rPr lang="en-GB" sz="4000" dirty="0" smtClean="0">
                    <a:solidFill>
                      <a:srgbClr val="FF0000"/>
                    </a:solidFill>
                    <a:effectLst>
                      <a:outerShdw blurRad="38100" dist="38100" dir="2700000" algn="tl">
                        <a:srgbClr val="000000">
                          <a:alpha val="43137"/>
                        </a:srgbClr>
                      </a:outerShdw>
                    </a:effectLst>
                  </a:rPr>
                  <a:t>Known as </a:t>
                </a:r>
                <a:r>
                  <a:rPr lang="en-GB" sz="4000" dirty="0" err="1" smtClean="0">
                    <a:solidFill>
                      <a:srgbClr val="FF0000"/>
                    </a:solidFill>
                    <a:effectLst>
                      <a:outerShdw blurRad="38100" dist="38100" dir="2700000" algn="tl">
                        <a:srgbClr val="000000">
                          <a:alpha val="43137"/>
                        </a:srgbClr>
                      </a:outerShdw>
                    </a:effectLst>
                  </a:rPr>
                  <a:t>Goldbach’s</a:t>
                </a:r>
                <a:r>
                  <a:rPr lang="en-GB" sz="4000" dirty="0" smtClean="0">
                    <a:solidFill>
                      <a:srgbClr val="FF0000"/>
                    </a:solidFill>
                    <a:effectLst>
                      <a:outerShdw blurRad="38100" dist="38100" dir="2700000" algn="tl">
                        <a:srgbClr val="000000">
                          <a:alpha val="43137"/>
                        </a:srgbClr>
                      </a:outerShdw>
                    </a:effectLst>
                  </a:rPr>
                  <a:t> Conjecture, we suspect this to be true (no counter-examples have </a:t>
                </a:r>
                <a:r>
                  <a:rPr lang="en-GB" sz="4000" dirty="0" smtClean="0">
                    <a:solidFill>
                      <a:srgbClr val="FF0000"/>
                    </a:solidFill>
                    <a:effectLst>
                      <a:outerShdw blurRad="38100" dist="38100" dir="2700000" algn="tl">
                        <a:srgbClr val="000000">
                          <a:alpha val="43137"/>
                        </a:srgbClr>
                      </a:outerShdw>
                    </a:effectLst>
                  </a:rPr>
                  <a:t>ever been </a:t>
                </a:r>
                <a:r>
                  <a:rPr lang="en-GB" sz="4000" dirty="0" smtClean="0">
                    <a:solidFill>
                      <a:srgbClr val="FF0000"/>
                    </a:solidFill>
                    <a:effectLst>
                      <a:outerShdw blurRad="38100" dist="38100" dir="2700000" algn="tl">
                        <a:srgbClr val="000000">
                          <a:alpha val="43137"/>
                        </a:srgbClr>
                      </a:outerShdw>
                    </a:effectLst>
                  </a:rPr>
                  <a:t>found), but it is still unproven.  </a:t>
                </a:r>
                <a:endParaRPr lang="en-GB" sz="4000" dirty="0">
                  <a:solidFill>
                    <a:srgbClr val="FF0000"/>
                  </a:solidFill>
                  <a:effectLst>
                    <a:outerShdw blurRad="38100" dist="38100" dir="2700000" algn="tl">
                      <a:srgbClr val="000000">
                        <a:alpha val="43137"/>
                      </a:srgbClr>
                    </a:outerShdw>
                  </a:effectLst>
                </a:endParaRPr>
              </a:p>
            </p:txBody>
          </p:sp>
        </mc:Choice>
        <mc:Fallback>
          <p:sp>
            <p:nvSpPr>
              <p:cNvPr id="5" name="TextBox 4"/>
              <p:cNvSpPr txBox="1">
                <a:spLocks noRot="1" noChangeAspect="1" noMove="1" noResize="1" noEditPoints="1" noAdjustHandles="1" noChangeArrowheads="1" noChangeShapeType="1" noTextEdit="1"/>
              </p:cNvSpPr>
              <p:nvPr/>
            </p:nvSpPr>
            <p:spPr>
              <a:xfrm>
                <a:off x="1" y="1130050"/>
                <a:ext cx="12191999" cy="4154984"/>
              </a:xfrm>
              <a:prstGeom prst="rect">
                <a:avLst/>
              </a:prstGeom>
              <a:blipFill rotWithShape="0">
                <a:blip r:embed="rId2"/>
                <a:stretch>
                  <a:fillRect l="-1850" t="-2786" r="-3000" b="-6305"/>
                </a:stretch>
              </a:blipFill>
            </p:spPr>
            <p:txBody>
              <a:bodyPr/>
              <a:lstStyle/>
              <a:p>
                <a:r>
                  <a:rPr lang="en-GB">
                    <a:noFill/>
                  </a:rPr>
                  <a:t> </a:t>
                </a:r>
              </a:p>
            </p:txBody>
          </p:sp>
        </mc:Fallback>
      </mc:AlternateContent>
    </p:spTree>
    <p:extLst>
      <p:ext uri="{BB962C8B-B14F-4D97-AF65-F5344CB8AC3E}">
        <p14:creationId xmlns:p14="http://schemas.microsoft.com/office/powerpoint/2010/main" val="242735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mc:AlternateContent xmlns:mc="http://schemas.openxmlformats.org/markup-compatibility/2006">
        <mc:Choice xmlns:a14="http://schemas.microsoft.com/office/drawing/2010/main" Requires="a14">
          <p:sp>
            <p:nvSpPr>
              <p:cNvPr id="5" name="TextBox 4"/>
              <p:cNvSpPr txBox="1"/>
              <p:nvPr/>
            </p:nvSpPr>
            <p:spPr>
              <a:xfrm>
                <a:off x="1" y="1130050"/>
                <a:ext cx="12191999" cy="5632311"/>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7. </a:t>
                </a:r>
                <a:r>
                  <a:rPr lang="en-GB" sz="4000" dirty="0">
                    <a:effectLst>
                      <a:outerShdw blurRad="38100" dist="38100" dir="2700000" algn="tl">
                        <a:srgbClr val="000000">
                          <a:alpha val="43137"/>
                        </a:srgbClr>
                      </a:outerShdw>
                    </a:effectLst>
                  </a:rPr>
                  <a:t>Every number greater than 1 can be written uniquely as the </a:t>
                </a:r>
                <a:r>
                  <a:rPr lang="en-GB" sz="4000" i="1" dirty="0">
                    <a:effectLst>
                      <a:outerShdw blurRad="38100" dist="38100" dir="2700000" algn="tl">
                        <a:srgbClr val="000000">
                          <a:alpha val="43137"/>
                        </a:srgbClr>
                      </a:outerShdw>
                    </a:effectLst>
                  </a:rPr>
                  <a:t>product</a:t>
                </a:r>
                <a:r>
                  <a:rPr lang="en-GB" sz="4000" dirty="0">
                    <a:effectLst>
                      <a:outerShdw blurRad="38100" dist="38100" dir="2700000" algn="tl">
                        <a:srgbClr val="000000">
                          <a:alpha val="43137"/>
                        </a:srgbClr>
                      </a:outerShdw>
                    </a:effectLst>
                  </a:rPr>
                  <a:t> of primes (</a:t>
                </a:r>
                <a:r>
                  <a:rPr lang="en-GB" sz="4000" dirty="0" err="1">
                    <a:effectLst>
                      <a:outerShdw blurRad="38100" dist="38100" dir="2700000" algn="tl">
                        <a:srgbClr val="000000">
                          <a:alpha val="43137"/>
                        </a:srgbClr>
                      </a:outerShdw>
                    </a:effectLst>
                  </a:rPr>
                  <a:t>eg</a:t>
                </a:r>
                <a:r>
                  <a:rPr lang="en-GB" sz="4000" dirty="0">
                    <a:effectLst>
                      <a:outerShdw blurRad="38100" dist="38100" dir="2700000" algn="tl">
                        <a:srgbClr val="000000">
                          <a:alpha val="43137"/>
                        </a:srgbClr>
                      </a:outerShdw>
                    </a:effectLst>
                  </a:rPr>
                  <a:t> </a:t>
                </a:r>
                <a14:m>
                  <m:oMath xmlns:m="http://schemas.openxmlformats.org/officeDocument/2006/math">
                    <m:r>
                      <a:rPr lang="en-GB" sz="4000" i="1">
                        <a:effectLst>
                          <a:outerShdw blurRad="38100" dist="38100" dir="2700000" algn="tl">
                            <a:srgbClr val="000000">
                              <a:alpha val="43137"/>
                            </a:srgbClr>
                          </a:outerShdw>
                        </a:effectLst>
                        <a:latin typeface="Cambria Math" panose="02040503050406030204" pitchFamily="18" charset="0"/>
                      </a:rPr>
                      <m:t>28=2×2×7</m:t>
                    </m:r>
                  </m:oMath>
                </a14:m>
                <a:r>
                  <a:rPr lang="en-GB" sz="4000" dirty="0">
                    <a:effectLst>
                      <a:outerShdw blurRad="38100" dist="38100" dir="2700000" algn="tl">
                        <a:srgbClr val="000000">
                          <a:alpha val="43137"/>
                        </a:srgbClr>
                      </a:outerShdw>
                    </a:effectLst>
                  </a:rPr>
                  <a:t>).  </a:t>
                </a:r>
              </a:p>
              <a:p>
                <a:endParaRPr lang="en-GB" sz="4000" dirty="0" smtClean="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True</a:t>
                </a:r>
              </a:p>
              <a:p>
                <a:r>
                  <a:rPr lang="en-GB" sz="4000" dirty="0" smtClean="0">
                    <a:solidFill>
                      <a:srgbClr val="FF0000"/>
                    </a:solidFill>
                    <a:effectLst>
                      <a:outerShdw blurRad="38100" dist="38100" dir="2700000" algn="tl">
                        <a:srgbClr val="000000">
                          <a:alpha val="43137"/>
                        </a:srgbClr>
                      </a:outerShdw>
                    </a:effectLst>
                  </a:rPr>
                  <a:t>This fact is so important it has its own </a:t>
                </a:r>
                <a:r>
                  <a:rPr lang="en-GB" sz="4000" dirty="0" smtClean="0">
                    <a:solidFill>
                      <a:srgbClr val="FF0000"/>
                    </a:solidFill>
                    <a:effectLst>
                      <a:outerShdw blurRad="38100" dist="38100" dir="2700000" algn="tl">
                        <a:srgbClr val="000000">
                          <a:alpha val="43137"/>
                        </a:srgbClr>
                      </a:outerShdw>
                    </a:effectLst>
                  </a:rPr>
                  <a:t>name - the </a:t>
                </a:r>
                <a:r>
                  <a:rPr lang="en-GB" sz="4000" dirty="0" smtClean="0">
                    <a:solidFill>
                      <a:srgbClr val="FF0000"/>
                    </a:solidFill>
                    <a:effectLst>
                      <a:outerShdw blurRad="38100" dist="38100" dir="2700000" algn="tl">
                        <a:srgbClr val="000000">
                          <a:alpha val="43137"/>
                        </a:srgbClr>
                      </a:outerShdw>
                    </a:effectLst>
                  </a:rPr>
                  <a:t>Fundamental Theorem of Arithmetic (FTA)</a:t>
                </a:r>
              </a:p>
              <a:p>
                <a:r>
                  <a:rPr lang="en-GB" sz="4000" dirty="0" smtClean="0">
                    <a:solidFill>
                      <a:srgbClr val="FF0000"/>
                    </a:solidFill>
                    <a:effectLst>
                      <a:outerShdw blurRad="38100" dist="38100" dir="2700000" algn="tl">
                        <a:srgbClr val="000000">
                          <a:alpha val="43137"/>
                        </a:srgbClr>
                      </a:outerShdw>
                    </a:effectLst>
                  </a:rPr>
                  <a:t>The proof follows from the basic properties of division, and follows from the idea that a factor of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𝑎𝑏</m:t>
                    </m:r>
                  </m:oMath>
                </a14:m>
                <a:r>
                  <a:rPr lang="en-GB" sz="4000" dirty="0" smtClean="0">
                    <a:solidFill>
                      <a:srgbClr val="FF0000"/>
                    </a:solidFill>
                    <a:effectLst>
                      <a:outerShdw blurRad="38100" dist="38100" dir="2700000" algn="tl">
                        <a:srgbClr val="000000">
                          <a:alpha val="43137"/>
                        </a:srgbClr>
                      </a:outerShdw>
                    </a:effectLst>
                  </a:rPr>
                  <a:t> is a factor of either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𝑎</m:t>
                    </m:r>
                  </m:oMath>
                </a14:m>
                <a:r>
                  <a:rPr lang="en-GB" sz="4000" dirty="0" smtClean="0">
                    <a:solidFill>
                      <a:srgbClr val="FF0000"/>
                    </a:solidFill>
                    <a:effectLst>
                      <a:outerShdw blurRad="38100" dist="38100" dir="2700000" algn="tl">
                        <a:srgbClr val="000000">
                          <a:alpha val="43137"/>
                        </a:srgbClr>
                      </a:outerShdw>
                    </a:effectLst>
                  </a:rPr>
                  <a:t> or </a:t>
                </a:r>
                <a14:m>
                  <m:oMath xmlns:m="http://schemas.openxmlformats.org/officeDocument/2006/math">
                    <m:r>
                      <a:rPr lang="en-GB" sz="4000" b="0" i="1" smtClean="0">
                        <a:solidFill>
                          <a:srgbClr val="FF0000"/>
                        </a:solidFill>
                        <a:effectLst>
                          <a:outerShdw blurRad="38100" dist="38100" dir="2700000" algn="tl">
                            <a:srgbClr val="000000">
                              <a:alpha val="43137"/>
                            </a:srgbClr>
                          </a:outerShdw>
                        </a:effectLst>
                        <a:latin typeface="Cambria Math" panose="02040503050406030204" pitchFamily="18" charset="0"/>
                      </a:rPr>
                      <m:t>𝑏</m:t>
                    </m:r>
                  </m:oMath>
                </a14:m>
                <a:r>
                  <a:rPr lang="en-GB" sz="4000" dirty="0" smtClean="0">
                    <a:solidFill>
                      <a:srgbClr val="FF0000"/>
                    </a:solidFill>
                    <a:effectLst>
                      <a:outerShdw blurRad="38100" dist="38100" dir="2700000" algn="tl">
                        <a:srgbClr val="000000">
                          <a:alpha val="43137"/>
                        </a:srgbClr>
                      </a:outerShdw>
                    </a:effectLst>
                  </a:rPr>
                  <a:t>.  </a:t>
                </a:r>
              </a:p>
            </p:txBody>
          </p:sp>
        </mc:Choice>
        <mc:Fallback>
          <p:sp>
            <p:nvSpPr>
              <p:cNvPr id="5" name="TextBox 4"/>
              <p:cNvSpPr txBox="1">
                <a:spLocks noRot="1" noChangeAspect="1" noMove="1" noResize="1" noEditPoints="1" noAdjustHandles="1" noChangeArrowheads="1" noChangeShapeType="1" noTextEdit="1"/>
              </p:cNvSpPr>
              <p:nvPr/>
            </p:nvSpPr>
            <p:spPr>
              <a:xfrm>
                <a:off x="1" y="1130050"/>
                <a:ext cx="12191999" cy="5632311"/>
              </a:xfrm>
              <a:prstGeom prst="rect">
                <a:avLst/>
              </a:prstGeom>
              <a:blipFill rotWithShape="0">
                <a:blip r:embed="rId2"/>
                <a:stretch>
                  <a:fillRect l="-1850" t="-2056" r="-2650" b="-4437"/>
                </a:stretch>
              </a:blipFill>
            </p:spPr>
            <p:txBody>
              <a:bodyPr/>
              <a:lstStyle/>
              <a:p>
                <a:r>
                  <a:rPr lang="en-GB">
                    <a:noFill/>
                  </a:rPr>
                  <a:t> </a:t>
                </a:r>
              </a:p>
            </p:txBody>
          </p:sp>
        </mc:Fallback>
      </mc:AlternateContent>
    </p:spTree>
    <p:extLst>
      <p:ext uri="{BB962C8B-B14F-4D97-AF65-F5344CB8AC3E}">
        <p14:creationId xmlns:p14="http://schemas.microsoft.com/office/powerpoint/2010/main" val="483610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Prime Numbers</a:t>
            </a:r>
            <a:r>
              <a:rPr lang="en-GB" sz="4400" b="1" dirty="0">
                <a:effectLst>
                  <a:outerShdw blurRad="38100" dist="38100" dir="2700000" algn="tl">
                    <a:srgbClr val="000000">
                      <a:alpha val="43137"/>
                    </a:srgbClr>
                  </a:outerShdw>
                </a:effectLst>
              </a:rPr>
              <a:t> </a:t>
            </a:r>
            <a:r>
              <a:rPr lang="en-GB" sz="4400" b="1" dirty="0" smtClean="0">
                <a:effectLst>
                  <a:outerShdw blurRad="38100" dist="38100" dir="2700000" algn="tl">
                    <a:srgbClr val="000000">
                      <a:alpha val="43137"/>
                    </a:srgbClr>
                  </a:outerShdw>
                </a:effectLst>
              </a:rPr>
              <a:t>– True/False</a:t>
            </a:r>
          </a:p>
        </p:txBody>
      </p:sp>
      <p:sp>
        <p:nvSpPr>
          <p:cNvPr id="5" name="TextBox 4"/>
          <p:cNvSpPr txBox="1"/>
          <p:nvPr/>
        </p:nvSpPr>
        <p:spPr>
          <a:xfrm>
            <a:off x="1" y="1130050"/>
            <a:ext cx="12191999" cy="5632311"/>
          </a:xfrm>
          <a:prstGeom prst="rect">
            <a:avLst/>
          </a:prstGeom>
          <a:noFill/>
        </p:spPr>
        <p:txBody>
          <a:bodyPr wrap="square" rtlCol="0">
            <a:spAutoFit/>
          </a:bodyPr>
          <a:lstStyle/>
          <a:p>
            <a:r>
              <a:rPr lang="en-GB" sz="4000" dirty="0" smtClean="0">
                <a:effectLst>
                  <a:outerShdw blurRad="38100" dist="38100" dir="2700000" algn="tl">
                    <a:srgbClr val="000000">
                      <a:alpha val="43137"/>
                    </a:srgbClr>
                  </a:outerShdw>
                </a:effectLst>
              </a:rPr>
              <a:t>8. $100,000 </a:t>
            </a:r>
            <a:r>
              <a:rPr lang="en-GB" sz="4000" dirty="0">
                <a:effectLst>
                  <a:outerShdw blurRad="38100" dist="38100" dir="2700000" algn="tl">
                    <a:srgbClr val="000000">
                      <a:alpha val="43137"/>
                    </a:srgbClr>
                  </a:outerShdw>
                </a:effectLst>
              </a:rPr>
              <a:t>was offered to factorise a 309 digit number.</a:t>
            </a:r>
          </a:p>
          <a:p>
            <a:endParaRPr lang="en-GB" sz="4000" dirty="0" smtClean="0">
              <a:solidFill>
                <a:srgbClr val="FF0000"/>
              </a:solidFill>
              <a:effectLst>
                <a:outerShdw blurRad="38100" dist="38100" dir="2700000" algn="tl">
                  <a:srgbClr val="000000">
                    <a:alpha val="43137"/>
                  </a:srgbClr>
                </a:outerShdw>
              </a:effectLst>
            </a:endParaRPr>
          </a:p>
          <a:p>
            <a:r>
              <a:rPr lang="en-GB" sz="4000" dirty="0" smtClean="0">
                <a:solidFill>
                  <a:srgbClr val="FF0000"/>
                </a:solidFill>
                <a:effectLst>
                  <a:outerShdw blurRad="38100" dist="38100" dir="2700000" algn="tl">
                    <a:srgbClr val="000000">
                      <a:alpha val="43137"/>
                    </a:srgbClr>
                  </a:outerShdw>
                </a:effectLst>
              </a:rPr>
              <a:t>True</a:t>
            </a:r>
          </a:p>
          <a:p>
            <a:r>
              <a:rPr lang="en-GB" sz="4000" dirty="0" smtClean="0">
                <a:solidFill>
                  <a:srgbClr val="FF0000"/>
                </a:solidFill>
                <a:effectLst>
                  <a:outerShdw blurRad="38100" dist="38100" dir="2700000" algn="tl">
                    <a:srgbClr val="000000">
                      <a:alpha val="43137"/>
                    </a:srgbClr>
                  </a:outerShdw>
                </a:effectLst>
              </a:rPr>
              <a:t>RSA encryption is based on the difficulty of factorising large numbers.  Two large primes are multiplied together to produce a </a:t>
            </a:r>
            <a:r>
              <a:rPr lang="en-GB" sz="4000" dirty="0" smtClean="0">
                <a:solidFill>
                  <a:srgbClr val="FF0000"/>
                </a:solidFill>
                <a:effectLst>
                  <a:outerShdw blurRad="38100" dist="38100" dir="2700000" algn="tl">
                    <a:srgbClr val="000000">
                      <a:alpha val="43137"/>
                    </a:srgbClr>
                  </a:outerShdw>
                </a:effectLst>
              </a:rPr>
              <a:t>‘key’ meaning </a:t>
            </a:r>
            <a:r>
              <a:rPr lang="en-GB" sz="4000" dirty="0" smtClean="0">
                <a:solidFill>
                  <a:srgbClr val="FF0000"/>
                </a:solidFill>
                <a:effectLst>
                  <a:outerShdw blurRad="38100" dist="38100" dir="2700000" algn="tl">
                    <a:srgbClr val="000000">
                      <a:alpha val="43137"/>
                    </a:srgbClr>
                  </a:outerShdw>
                </a:effectLst>
              </a:rPr>
              <a:t>anyone can encrypt data to send to you, but only you - the person who generated the </a:t>
            </a:r>
            <a:r>
              <a:rPr lang="en-GB" sz="4000" dirty="0" smtClean="0">
                <a:solidFill>
                  <a:srgbClr val="FF0000"/>
                </a:solidFill>
                <a:effectLst>
                  <a:outerShdw blurRad="38100" dist="38100" dir="2700000" algn="tl">
                    <a:srgbClr val="000000">
                      <a:alpha val="43137"/>
                    </a:srgbClr>
                  </a:outerShdw>
                </a:effectLst>
              </a:rPr>
              <a:t>key </a:t>
            </a:r>
            <a:r>
              <a:rPr lang="en-GB" sz="4000" dirty="0" smtClean="0">
                <a:solidFill>
                  <a:srgbClr val="FF0000"/>
                </a:solidFill>
                <a:effectLst>
                  <a:outerShdw blurRad="38100" dist="38100" dir="2700000" algn="tl">
                    <a:srgbClr val="000000">
                      <a:alpha val="43137"/>
                    </a:srgbClr>
                  </a:outerShdw>
                </a:effectLst>
              </a:rPr>
              <a:t>- can decrypt it.  The only known way to break the code is to </a:t>
            </a:r>
            <a:r>
              <a:rPr lang="en-GB" sz="4000" dirty="0" smtClean="0">
                <a:solidFill>
                  <a:srgbClr val="FF0000"/>
                </a:solidFill>
                <a:effectLst>
                  <a:outerShdw blurRad="38100" dist="38100" dir="2700000" algn="tl">
                    <a:srgbClr val="000000">
                      <a:alpha val="43137"/>
                    </a:srgbClr>
                  </a:outerShdw>
                </a:effectLst>
              </a:rPr>
              <a:t>split</a:t>
            </a:r>
            <a:r>
              <a:rPr lang="en-GB" sz="4000" dirty="0" smtClean="0">
                <a:solidFill>
                  <a:srgbClr val="FF0000"/>
                </a:solidFill>
                <a:effectLst>
                  <a:outerShdw blurRad="38100" dist="38100" dir="2700000" algn="tl">
                    <a:srgbClr val="000000">
                      <a:alpha val="43137"/>
                    </a:srgbClr>
                  </a:outerShdw>
                </a:effectLst>
              </a:rPr>
              <a:t> </a:t>
            </a:r>
            <a:r>
              <a:rPr lang="en-GB" sz="4000" dirty="0" smtClean="0">
                <a:solidFill>
                  <a:srgbClr val="FF0000"/>
                </a:solidFill>
                <a:effectLst>
                  <a:outerShdw blurRad="38100" dist="38100" dir="2700000" algn="tl">
                    <a:srgbClr val="000000">
                      <a:alpha val="43137"/>
                    </a:srgbClr>
                  </a:outerShdw>
                </a:effectLst>
              </a:rPr>
              <a:t>the </a:t>
            </a:r>
            <a:r>
              <a:rPr lang="en-GB" sz="4000" dirty="0" smtClean="0">
                <a:solidFill>
                  <a:srgbClr val="FF0000"/>
                </a:solidFill>
                <a:effectLst>
                  <a:outerShdw blurRad="38100" dist="38100" dir="2700000" algn="tl">
                    <a:srgbClr val="000000">
                      <a:alpha val="43137"/>
                    </a:srgbClr>
                  </a:outerShdw>
                </a:effectLst>
              </a:rPr>
              <a:t>key into its prime factors.  </a:t>
            </a:r>
            <a:endParaRPr lang="en-GB" sz="4000"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4508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Clohesy</dc:creator>
  <cp:lastModifiedBy>Anthony Clohesy</cp:lastModifiedBy>
  <cp:revision>1</cp:revision>
  <dcterms:created xsi:type="dcterms:W3CDTF">2016-02-05T15:19:01Z</dcterms:created>
  <dcterms:modified xsi:type="dcterms:W3CDTF">2016-02-05T15:19:19Z</dcterms:modified>
</cp:coreProperties>
</file>