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75224" autoAdjust="0"/>
  </p:normalViewPr>
  <p:slideViewPr>
    <p:cSldViewPr snapToGrid="0">
      <p:cViewPr varScale="1">
        <p:scale>
          <a:sx n="54" d="100"/>
          <a:sy n="54" d="100"/>
        </p:scale>
        <p:origin x="13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FA669D-C73E-40FD-8F58-EDF65C060AD7}" type="datetimeFigureOut">
              <a:rPr lang="en-GB" smtClean="0"/>
              <a:t>07/09/2014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0A395D-CCF6-4ED6-B8B0-FE33E323B7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9104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70,000BC:</a:t>
            </a:r>
            <a:r>
              <a:rPr lang="en-GB" baseline="0" dirty="0" smtClean="0"/>
              <a:t> South Africa – geometric figures (shapes) carved into stone</a:t>
            </a:r>
          </a:p>
          <a:p>
            <a:r>
              <a:rPr lang="en-GB" baseline="0" dirty="0" smtClean="0"/>
              <a:t>20,000BC: Africa &amp; France – regular patterns of tally-style marks indicating counting and time-keeping</a:t>
            </a:r>
          </a:p>
          <a:p>
            <a:r>
              <a:rPr lang="en-GB" baseline="0" dirty="0" smtClean="0"/>
              <a:t>3,400BC: Mesopotamia – tokens used for calculations, currency and measurement</a:t>
            </a:r>
          </a:p>
          <a:p>
            <a:r>
              <a:rPr lang="en-GB" baseline="0" dirty="0" smtClean="0"/>
              <a:t>3,100BC: Egypt – place value and mathematical symbols used</a:t>
            </a:r>
          </a:p>
          <a:p>
            <a:r>
              <a:rPr lang="en-GB" dirty="0" smtClean="0"/>
              <a:t>Between 2,000BC</a:t>
            </a:r>
            <a:r>
              <a:rPr lang="en-GB" baseline="0" dirty="0" smtClean="0"/>
              <a:t> and 1,000BC: Scotland, Russia, Germany, China – evidence of equations, approximations of pi, properties of 3D shapes</a:t>
            </a:r>
          </a:p>
          <a:p>
            <a:r>
              <a:rPr lang="en-GB" baseline="0" dirty="0" smtClean="0"/>
              <a:t>Between 1,000BC and 0BC: Egypt, India, Greece, Babylon – fractions, astronomy, infinity, square roots, types of number, base 10 system, prime numbers, trigonometry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A395D-CCF6-4ED6-B8B0-FE33E323B7F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1940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Counting helped people keep track of</a:t>
            </a:r>
            <a:r>
              <a:rPr lang="en-GB" baseline="0" dirty="0" smtClean="0"/>
              <a:t> possessions</a:t>
            </a:r>
          </a:p>
          <a:p>
            <a:r>
              <a:rPr lang="en-GB" baseline="0" dirty="0" smtClean="0"/>
              <a:t>Basic operations and the development of navigation techniques allowed trade and commerce to develop</a:t>
            </a:r>
          </a:p>
          <a:p>
            <a:r>
              <a:rPr lang="en-GB" baseline="0" dirty="0" smtClean="0"/>
              <a:t>More sophisticated measuring techniques and calculations allowed rulers to tax their subjects, and people to buy and sell land, grain, </a:t>
            </a:r>
            <a:r>
              <a:rPr lang="en-GB" baseline="0" dirty="0" err="1" smtClean="0"/>
              <a:t>etc</a:t>
            </a:r>
            <a:r>
              <a:rPr lang="en-GB" baseline="0" dirty="0" smtClean="0"/>
              <a:t>, more fairly</a:t>
            </a:r>
          </a:p>
          <a:p>
            <a:r>
              <a:rPr lang="en-GB" baseline="0" dirty="0" smtClean="0"/>
              <a:t>Keeping track of the days helped farmers to plan their crop planting and harvesting with the seasons, while maths helped them construct irrigation ditches</a:t>
            </a:r>
          </a:p>
          <a:p>
            <a:r>
              <a:rPr lang="en-GB" baseline="0" dirty="0" smtClean="0"/>
              <a:t>Place value allowed people (especially those who dealt with large numbers such as the Pharaohs) to perform large calculations and keep accurate records more easily.  </a:t>
            </a:r>
          </a:p>
          <a:p>
            <a:r>
              <a:rPr lang="en-GB" dirty="0" smtClean="0"/>
              <a:t>Solving equations enabled people to</a:t>
            </a:r>
            <a:r>
              <a:rPr lang="en-GB" baseline="0" dirty="0" smtClean="0"/>
              <a:t> solve more complex engineering problems.  </a:t>
            </a:r>
          </a:p>
          <a:p>
            <a:r>
              <a:rPr lang="en-GB" baseline="0" dirty="0" smtClean="0"/>
              <a:t>Investigating shapes allowed us to improve our building of structures, and solve common engineering problems.  </a:t>
            </a:r>
          </a:p>
          <a:p>
            <a:r>
              <a:rPr lang="en-GB" baseline="0" dirty="0" smtClean="0"/>
              <a:t>More recently, algebra and very abstract mathematics has led to the invention of computers which allow us to solve even more complicated problems.  </a:t>
            </a:r>
          </a:p>
          <a:p>
            <a:r>
              <a:rPr lang="en-GB" baseline="0" dirty="0" smtClean="0"/>
              <a:t>Investigation of prime numbers, for instance, has led to modern encryption techniques – it’s what allows you to send emails or do online banking without other people stealing your information (or money!)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A395D-CCF6-4ED6-B8B0-FE33E323B7F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4040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A395D-CCF6-4ED6-B8B0-FE33E323B7F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1656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8D27A-CBC2-4144-8990-4290E44E3EC8}" type="datetimeFigureOut">
              <a:rPr lang="en-GB" smtClean="0"/>
              <a:t>07/09/2014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139C6-FFE9-4C51-B6B6-7363CB9DC6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6836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8D27A-CBC2-4144-8990-4290E44E3EC8}" type="datetimeFigureOut">
              <a:rPr lang="en-GB" smtClean="0"/>
              <a:t>07/09/2014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139C6-FFE9-4C51-B6B6-7363CB9DC6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8820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8D27A-CBC2-4144-8990-4290E44E3EC8}" type="datetimeFigureOut">
              <a:rPr lang="en-GB" smtClean="0"/>
              <a:t>07/09/2014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139C6-FFE9-4C51-B6B6-7363CB9DC6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7136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8D27A-CBC2-4144-8990-4290E44E3EC8}" type="datetimeFigureOut">
              <a:rPr lang="en-GB" smtClean="0"/>
              <a:t>07/09/2014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139C6-FFE9-4C51-B6B6-7363CB9DC6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9363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8D27A-CBC2-4144-8990-4290E44E3EC8}" type="datetimeFigureOut">
              <a:rPr lang="en-GB" smtClean="0"/>
              <a:t>07/09/2014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139C6-FFE9-4C51-B6B6-7363CB9DC6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7916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8D27A-CBC2-4144-8990-4290E44E3EC8}" type="datetimeFigureOut">
              <a:rPr lang="en-GB" smtClean="0"/>
              <a:t>07/09/2014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139C6-FFE9-4C51-B6B6-7363CB9DC6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5935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8D27A-CBC2-4144-8990-4290E44E3EC8}" type="datetimeFigureOut">
              <a:rPr lang="en-GB" smtClean="0"/>
              <a:t>07/09/2014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139C6-FFE9-4C51-B6B6-7363CB9DC6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1135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8D27A-CBC2-4144-8990-4290E44E3EC8}" type="datetimeFigureOut">
              <a:rPr lang="en-GB" smtClean="0"/>
              <a:t>07/09/2014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139C6-FFE9-4C51-B6B6-7363CB9DC6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8260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8D27A-CBC2-4144-8990-4290E44E3EC8}" type="datetimeFigureOut">
              <a:rPr lang="en-GB" smtClean="0"/>
              <a:t>07/09/2014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139C6-FFE9-4C51-B6B6-7363CB9DC6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0218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8D27A-CBC2-4144-8990-4290E44E3EC8}" type="datetimeFigureOut">
              <a:rPr lang="en-GB" smtClean="0"/>
              <a:t>07/09/2014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139C6-FFE9-4C51-B6B6-7363CB9DC6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0858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8D27A-CBC2-4144-8990-4290E44E3EC8}" type="datetimeFigureOut">
              <a:rPr lang="en-GB" smtClean="0"/>
              <a:t>07/09/2014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139C6-FFE9-4C51-B6B6-7363CB9DC6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6005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8D27A-CBC2-4144-8990-4290E44E3EC8}" type="datetimeFigureOut">
              <a:rPr lang="en-GB" smtClean="0"/>
              <a:t>07/09/2014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139C6-FFE9-4C51-B6B6-7363CB9DC6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4384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5435" y="206062"/>
            <a:ext cx="9981127" cy="1011462"/>
          </a:xfrm>
        </p:spPr>
        <p:txBody>
          <a:bodyPr>
            <a:noAutofit/>
          </a:bodyPr>
          <a:lstStyle/>
          <a:p>
            <a:r>
              <a:rPr lang="en-GB" sz="8000" b="1" dirty="0" smtClean="0"/>
              <a:t>The Origins of Maths</a:t>
            </a:r>
            <a:endParaRPr lang="en-GB" sz="8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1013386"/>
            <a:ext cx="9144000" cy="1655762"/>
          </a:xfrm>
        </p:spPr>
        <p:txBody>
          <a:bodyPr>
            <a:normAutofit/>
          </a:bodyPr>
          <a:lstStyle/>
          <a:p>
            <a:r>
              <a:rPr lang="en-GB" sz="5400" dirty="0" smtClean="0"/>
              <a:t>When?  Where?  How?  Why?</a:t>
            </a:r>
            <a:endParaRPr lang="en-GB" sz="5400" dirty="0"/>
          </a:p>
        </p:txBody>
      </p:sp>
      <p:pic>
        <p:nvPicPr>
          <p:cNvPr id="1028" name="Picture 4" descr="Stick Counting Mark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446" y="1770377"/>
            <a:ext cx="2879787" cy="5087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en.finaly.org/images/thumb/Reckoning_Before_Writing_Tokens_05.jpg/800px-Reckoning_Before_Writing_Tokens_0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3" b="49478"/>
          <a:stretch/>
        </p:blipFill>
        <p:spPr bwMode="auto">
          <a:xfrm>
            <a:off x="5692448" y="1770377"/>
            <a:ext cx="6494297" cy="2202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mg.webme.com/pic/g/gizliilimler/papyrus_rhind.gif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015"/>
          <a:stretch/>
        </p:blipFill>
        <p:spPr bwMode="auto">
          <a:xfrm>
            <a:off x="5692448" y="3972910"/>
            <a:ext cx="6489117" cy="286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accessexcellence.org/WN/graphics/caveart.gif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158"/>
          <a:stretch/>
        </p:blipFill>
        <p:spPr bwMode="auto">
          <a:xfrm>
            <a:off x="11" y="1760148"/>
            <a:ext cx="3386255" cy="509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777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www.jhunewsletter.com/wp-content/uploads/2013/03/b9coin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88993"/>
            <a:ext cx="2030879" cy="2027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5435" y="206062"/>
            <a:ext cx="9981127" cy="1011462"/>
          </a:xfrm>
        </p:spPr>
        <p:txBody>
          <a:bodyPr>
            <a:noAutofit/>
          </a:bodyPr>
          <a:lstStyle/>
          <a:p>
            <a:r>
              <a:rPr lang="en-GB" sz="8000" b="1" dirty="0" smtClean="0"/>
              <a:t>The Origins of Maths</a:t>
            </a:r>
            <a:endParaRPr lang="en-GB" sz="8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1013386"/>
            <a:ext cx="9144000" cy="1655762"/>
          </a:xfrm>
        </p:spPr>
        <p:txBody>
          <a:bodyPr>
            <a:normAutofit/>
          </a:bodyPr>
          <a:lstStyle/>
          <a:p>
            <a:r>
              <a:rPr lang="en-GB" sz="5400" dirty="0" smtClean="0"/>
              <a:t>When?  Where?  How?  Why?</a:t>
            </a:r>
            <a:endParaRPr lang="en-GB" sz="5400" dirty="0"/>
          </a:p>
        </p:txBody>
      </p:sp>
      <p:pic>
        <p:nvPicPr>
          <p:cNvPr id="2050" name="Picture 2" descr="http://upload.wikimedia.org/wikipedia/commons/a/a9/Herd_Of_Goat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0187"/>
            <a:ext cx="3879042" cy="2909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goldposters.com/posterimages/4237006-african-slave-ship-hoisting-sail-upon-sighting-an-english-cruiser-1800s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8" t="7089" r="6687" b="11401"/>
          <a:stretch/>
        </p:blipFill>
        <p:spPr bwMode="auto">
          <a:xfrm>
            <a:off x="2090877" y="1670185"/>
            <a:ext cx="4072996" cy="2909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4.bp.blogspot.com/-vcA8ZGX_ShQ/T_2ykTmIcFI/AAAAAAAAEbA/g3qJnsjlKQo/s1600/irrigation+in+ancient+Egypt3.jpe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7" t="8321" r="7630" b="15417"/>
          <a:stretch/>
        </p:blipFill>
        <p:spPr bwMode="auto">
          <a:xfrm>
            <a:off x="6124755" y="1673699"/>
            <a:ext cx="3122762" cy="289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dn.history.com/sites/2/2013/12/egyptian-pyramids-hero-H.jpe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116" y="4579468"/>
            <a:ext cx="6971100" cy="2278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theskunkpot.com/wp-content/uploads/2012/12/WITCH51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2" t="2998" r="3022" b="11938"/>
          <a:stretch/>
        </p:blipFill>
        <p:spPr bwMode="auto">
          <a:xfrm>
            <a:off x="9247517" y="1670187"/>
            <a:ext cx="2944481" cy="2867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internet-banking.me/wp-content/uploads/2012/05/Internet-Banking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5427" y="4560768"/>
            <a:ext cx="3513826" cy="2339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843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5435" y="206062"/>
            <a:ext cx="9981127" cy="1011462"/>
          </a:xfrm>
        </p:spPr>
        <p:txBody>
          <a:bodyPr>
            <a:noAutofit/>
          </a:bodyPr>
          <a:lstStyle/>
          <a:p>
            <a:r>
              <a:rPr lang="en-GB" sz="8000" b="1" dirty="0" smtClean="0"/>
              <a:t>What is Maths?</a:t>
            </a:r>
            <a:endParaRPr lang="en-GB" sz="8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013386"/>
            <a:ext cx="12209253" cy="1655762"/>
          </a:xfrm>
        </p:spPr>
        <p:txBody>
          <a:bodyPr>
            <a:normAutofit/>
          </a:bodyPr>
          <a:lstStyle/>
          <a:p>
            <a:r>
              <a:rPr lang="en-GB" sz="5400" dirty="0" smtClean="0">
                <a:solidFill>
                  <a:schemeClr val="accent1">
                    <a:lumMod val="50000"/>
                  </a:schemeClr>
                </a:solidFill>
              </a:rPr>
              <a:t>Quantity</a:t>
            </a:r>
            <a:r>
              <a:rPr lang="en-GB" sz="5400" dirty="0" smtClean="0"/>
              <a:t>    </a:t>
            </a:r>
            <a:r>
              <a:rPr lang="en-GB" sz="5400" dirty="0" smtClean="0">
                <a:solidFill>
                  <a:schemeClr val="accent4">
                    <a:lumMod val="75000"/>
                  </a:schemeClr>
                </a:solidFill>
              </a:rPr>
              <a:t>Structure</a:t>
            </a:r>
            <a:r>
              <a:rPr lang="en-GB" sz="5400" dirty="0" smtClean="0"/>
              <a:t>    </a:t>
            </a:r>
            <a:r>
              <a:rPr lang="en-GB" sz="5400" dirty="0" smtClean="0">
                <a:solidFill>
                  <a:srgbClr val="00B050"/>
                </a:solidFill>
              </a:rPr>
              <a:t>Space</a:t>
            </a:r>
            <a:r>
              <a:rPr lang="en-GB" sz="5400" dirty="0" smtClean="0"/>
              <a:t>    </a:t>
            </a:r>
            <a:r>
              <a:rPr lang="en-GB" sz="5400" dirty="0" smtClean="0">
                <a:solidFill>
                  <a:srgbClr val="FF0000"/>
                </a:solidFill>
              </a:rPr>
              <a:t>Change</a:t>
            </a:r>
            <a:endParaRPr lang="en-GB" sz="5400" dirty="0">
              <a:solidFill>
                <a:srgbClr val="FF0000"/>
              </a:solidFill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-4342465" y="2338980"/>
            <a:ext cx="12209253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5400" dirty="0" smtClean="0">
                <a:solidFill>
                  <a:schemeClr val="accent1">
                    <a:lumMod val="50000"/>
                  </a:schemeClr>
                </a:solidFill>
              </a:rPr>
              <a:t>Arithmetic</a:t>
            </a:r>
            <a:endParaRPr lang="en-GB" sz="5400" dirty="0">
              <a:solidFill>
                <a:srgbClr val="FF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1863306" y="1708030"/>
            <a:ext cx="224286" cy="630950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4879676" y="1708030"/>
            <a:ext cx="224286" cy="630950"/>
          </a:xfrm>
          <a:prstGeom prst="straightConnector1">
            <a:avLst/>
          </a:prstGeom>
          <a:ln w="762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7896046" y="1708030"/>
            <a:ext cx="224286" cy="63095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0360325" y="1708030"/>
            <a:ext cx="224286" cy="63095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04159" y="3166861"/>
            <a:ext cx="36432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accent1">
                    <a:lumMod val="50000"/>
                  </a:schemeClr>
                </a:solidFill>
              </a:rPr>
              <a:t>Types </a:t>
            </a:r>
            <a:r>
              <a:rPr lang="en-GB" sz="3600" dirty="0" smtClean="0">
                <a:solidFill>
                  <a:schemeClr val="accent1">
                    <a:lumMod val="50000"/>
                  </a:schemeClr>
                </a:solidFill>
              </a:rPr>
              <a:t>of number</a:t>
            </a:r>
          </a:p>
          <a:p>
            <a:r>
              <a:rPr lang="en-GB" sz="3600" dirty="0" smtClean="0">
                <a:solidFill>
                  <a:schemeClr val="accent1">
                    <a:lumMod val="50000"/>
                  </a:schemeClr>
                </a:solidFill>
              </a:rPr>
              <a:t>Fractions</a:t>
            </a:r>
          </a:p>
          <a:p>
            <a:r>
              <a:rPr lang="en-GB" sz="3600" dirty="0" smtClean="0">
                <a:solidFill>
                  <a:schemeClr val="accent1">
                    <a:lumMod val="50000"/>
                  </a:schemeClr>
                </a:solidFill>
              </a:rPr>
              <a:t>Prime </a:t>
            </a:r>
            <a:r>
              <a:rPr lang="en-GB" sz="3600" dirty="0" smtClean="0">
                <a:solidFill>
                  <a:schemeClr val="accent1">
                    <a:lumMod val="50000"/>
                  </a:schemeClr>
                </a:solidFill>
              </a:rPr>
              <a:t>numbers</a:t>
            </a:r>
          </a:p>
          <a:p>
            <a:r>
              <a:rPr lang="en-GB" sz="3600" dirty="0" smtClean="0">
                <a:solidFill>
                  <a:schemeClr val="accent1">
                    <a:lumMod val="50000"/>
                  </a:schemeClr>
                </a:solidFill>
              </a:rPr>
              <a:t>Calculations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3651848" y="3163984"/>
            <a:ext cx="36432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accent4">
                    <a:lumMod val="75000"/>
                  </a:schemeClr>
                </a:solidFill>
              </a:rPr>
              <a:t>Functions</a:t>
            </a:r>
          </a:p>
          <a:p>
            <a:r>
              <a:rPr lang="en-GB" sz="3600" dirty="0" smtClean="0">
                <a:solidFill>
                  <a:schemeClr val="accent4">
                    <a:lumMod val="75000"/>
                  </a:schemeClr>
                </a:solidFill>
              </a:rPr>
              <a:t>Equations</a:t>
            </a:r>
          </a:p>
          <a:p>
            <a:r>
              <a:rPr lang="en-GB" sz="3600" dirty="0" smtClean="0">
                <a:solidFill>
                  <a:schemeClr val="accent4">
                    <a:lumMod val="75000"/>
                  </a:schemeClr>
                </a:solidFill>
              </a:rPr>
              <a:t>Graphs</a:t>
            </a:r>
          </a:p>
          <a:p>
            <a:r>
              <a:rPr lang="en-GB" sz="3600" dirty="0" smtClean="0">
                <a:solidFill>
                  <a:schemeClr val="accent4">
                    <a:lumMod val="75000"/>
                  </a:schemeClr>
                </a:solidFill>
              </a:rPr>
              <a:t>Vectors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26670" y="3161107"/>
            <a:ext cx="36432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00B050"/>
                </a:solidFill>
              </a:rPr>
              <a:t>2D &amp; 3D shapes</a:t>
            </a:r>
          </a:p>
          <a:p>
            <a:r>
              <a:rPr lang="en-GB" sz="3600" dirty="0" smtClean="0">
                <a:solidFill>
                  <a:srgbClr val="00B050"/>
                </a:solidFill>
              </a:rPr>
              <a:t>Angles</a:t>
            </a:r>
          </a:p>
          <a:p>
            <a:r>
              <a:rPr lang="en-GB" sz="3600" dirty="0" smtClean="0">
                <a:solidFill>
                  <a:srgbClr val="00B050"/>
                </a:solidFill>
              </a:rPr>
              <a:t>Measurement</a:t>
            </a:r>
          </a:p>
          <a:p>
            <a:r>
              <a:rPr lang="en-GB" sz="3600" dirty="0" smtClean="0">
                <a:solidFill>
                  <a:srgbClr val="00B050"/>
                </a:solidFill>
              </a:rPr>
              <a:t>Trigonometry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632821" y="3158230"/>
            <a:ext cx="36432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FF0000"/>
                </a:solidFill>
              </a:rPr>
              <a:t>Infinity</a:t>
            </a:r>
          </a:p>
          <a:p>
            <a:r>
              <a:rPr lang="en-GB" sz="3600" dirty="0" smtClean="0">
                <a:solidFill>
                  <a:srgbClr val="FF0000"/>
                </a:solidFill>
              </a:rPr>
              <a:t>Sequences</a:t>
            </a:r>
          </a:p>
          <a:p>
            <a:r>
              <a:rPr lang="en-GB" sz="3600" dirty="0" smtClean="0">
                <a:solidFill>
                  <a:srgbClr val="FF0000"/>
                </a:solidFill>
              </a:rPr>
              <a:t>Limits</a:t>
            </a:r>
          </a:p>
          <a:p>
            <a:r>
              <a:rPr lang="en-GB" sz="3600" dirty="0" smtClean="0">
                <a:solidFill>
                  <a:srgbClr val="FF0000"/>
                </a:solidFill>
              </a:rPr>
              <a:t>Abstraction</a:t>
            </a:r>
          </a:p>
        </p:txBody>
      </p:sp>
      <p:sp>
        <p:nvSpPr>
          <p:cNvPr id="21" name="Subtitle 2"/>
          <p:cNvSpPr txBox="1">
            <a:spLocks/>
          </p:cNvSpPr>
          <p:nvPr/>
        </p:nvSpPr>
        <p:spPr>
          <a:xfrm>
            <a:off x="-1321361" y="2330015"/>
            <a:ext cx="12209253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5400" dirty="0" smtClean="0">
                <a:solidFill>
                  <a:schemeClr val="accent4">
                    <a:lumMod val="75000"/>
                  </a:schemeClr>
                </a:solidFill>
              </a:rPr>
              <a:t>Algebra</a:t>
            </a:r>
            <a:endParaRPr lang="en-GB" sz="5400" dirty="0">
              <a:solidFill>
                <a:srgbClr val="FF0000"/>
              </a:solidFill>
            </a:endParaRPr>
          </a:p>
        </p:txBody>
      </p:sp>
      <p:sp>
        <p:nvSpPr>
          <p:cNvPr id="22" name="Subtitle 2"/>
          <p:cNvSpPr txBox="1">
            <a:spLocks/>
          </p:cNvSpPr>
          <p:nvPr/>
        </p:nvSpPr>
        <p:spPr>
          <a:xfrm>
            <a:off x="4649120" y="2330019"/>
            <a:ext cx="12209253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5400" dirty="0" smtClean="0">
                <a:solidFill>
                  <a:srgbClr val="FF0000"/>
                </a:solidFill>
              </a:rPr>
              <a:t>Calculus</a:t>
            </a:r>
            <a:endParaRPr lang="en-GB" sz="5400" dirty="0">
              <a:solidFill>
                <a:srgbClr val="FF0000"/>
              </a:solidFill>
            </a:endParaRPr>
          </a:p>
        </p:txBody>
      </p:sp>
      <p:sp>
        <p:nvSpPr>
          <p:cNvPr id="23" name="Subtitle 2"/>
          <p:cNvSpPr txBox="1">
            <a:spLocks/>
          </p:cNvSpPr>
          <p:nvPr/>
        </p:nvSpPr>
        <p:spPr>
          <a:xfrm>
            <a:off x="1636995" y="2330019"/>
            <a:ext cx="12209253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5400" dirty="0" smtClean="0">
                <a:solidFill>
                  <a:srgbClr val="00B050"/>
                </a:solidFill>
              </a:rPr>
              <a:t>Geometry</a:t>
            </a:r>
            <a:endParaRPr lang="en-GB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524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/>
      <p:bldP spid="18" grpId="0"/>
      <p:bldP spid="19" grpId="0"/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360</Words>
  <Application>Microsoft Office PowerPoint</Application>
  <PresentationFormat>Widescreen</PresentationFormat>
  <Paragraphs>44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The Origins of Maths</vt:lpstr>
      <vt:lpstr>The Origins of Maths</vt:lpstr>
      <vt:lpstr>What is Maths?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Origins of Maths</dc:title>
  <dc:creator>Staff</dc:creator>
  <cp:lastModifiedBy>Staff</cp:lastModifiedBy>
  <cp:revision>12</cp:revision>
  <cp:lastPrinted>2014-09-04T12:22:58Z</cp:lastPrinted>
  <dcterms:created xsi:type="dcterms:W3CDTF">2014-09-04T08:30:28Z</dcterms:created>
  <dcterms:modified xsi:type="dcterms:W3CDTF">2014-09-07T18:21:14Z</dcterms:modified>
</cp:coreProperties>
</file>