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7" r:id="rId3"/>
    <p:sldId id="256" r:id="rId4"/>
    <p:sldId id="258" r:id="rId5"/>
    <p:sldId id="264" r:id="rId6"/>
    <p:sldId id="260" r:id="rId7"/>
    <p:sldId id="265" r:id="rId8"/>
    <p:sldId id="266" r:id="rId9"/>
    <p:sldId id="267" r:id="rId10"/>
    <p:sldId id="269" r:id="rId11"/>
    <p:sldId id="271" r:id="rId12"/>
    <p:sldId id="270" r:id="rId13"/>
    <p:sldId id="268" r:id="rId14"/>
    <p:sldId id="279"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86" autoAdjust="0"/>
  </p:normalViewPr>
  <p:slideViewPr>
    <p:cSldViewPr>
      <p:cViewPr>
        <p:scale>
          <a:sx n="50" d="100"/>
          <a:sy n="50" d="100"/>
        </p:scale>
        <p:origin x="-46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992A23E-1F51-45DB-AEDF-979945181C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C68A82F-F038-4A9A-8A66-32EAF21B7FE9}" type="slidenum">
              <a:rPr lang="en-US"/>
              <a:pPr/>
              <a:t>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GB" dirty="0" smtClean="0"/>
              <a:t>Students will need compasses, pencils and rulers.  Questions</a:t>
            </a:r>
            <a:r>
              <a:rPr lang="en-GB" baseline="0" dirty="0" smtClean="0"/>
              <a:t> involving circle calculations will require a calculator.  </a:t>
            </a: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spcBef>
                <a:spcPct val="0"/>
              </a:spcBef>
            </a:pPr>
            <a:r>
              <a:rPr lang="en-GB" dirty="0" smtClean="0"/>
              <a:t>This demonstrates the method for constructing a perpendicular bisector.  The two circles </a:t>
            </a:r>
            <a:r>
              <a:rPr lang="en-GB" b="1" dirty="0" smtClean="0"/>
              <a:t>must</a:t>
            </a:r>
            <a:r>
              <a:rPr lang="en-GB" b="0" baseline="0" dirty="0" smtClean="0"/>
              <a:t> be the same size, and they need to be large enough to overlap (preferably overlap quite a bit for best results), but not so large that their crossing points are off the page.  Since joining the end points with either of the overlapping points would produce an isosceles triangle (which is symmetrical), the original line must have been cut into two identical pieces, at identical angles (which, since they add up to 180, must each be 90).  </a:t>
            </a:r>
            <a:endParaRPr lang="en-GB" dirty="0" smtClean="0"/>
          </a:p>
        </p:txBody>
      </p:sp>
      <p:sp>
        <p:nvSpPr>
          <p:cNvPr id="14340" name="Slide Number Placeholder 3"/>
          <p:cNvSpPr>
            <a:spLocks noGrp="1"/>
          </p:cNvSpPr>
          <p:nvPr>
            <p:ph type="sldNum" sz="quarter" idx="5"/>
          </p:nvPr>
        </p:nvSpPr>
        <p:spPr>
          <a:noFill/>
        </p:spPr>
        <p:txBody>
          <a:bodyPr/>
          <a:lstStyle/>
          <a:p>
            <a:fld id="{5DEF213B-0108-4BF8-A21B-84F973E0D68F}"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This simply demonstrates</a:t>
            </a:r>
            <a:r>
              <a:rPr lang="en-GB" baseline="0" dirty="0" smtClean="0"/>
              <a:t> that the size of circle, provided it’s the same as the second one, doesn’t change where the line goes.  </a:t>
            </a:r>
            <a:endParaRPr lang="en-GB"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F5DE60-A830-4A0D-A221-417230A1102A}"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For an angle bisector, the first circle is simply a way of identifying two points the same distance from the ‘corner’.  The next part is then a perpendicular</a:t>
            </a:r>
            <a:r>
              <a:rPr lang="en-GB" baseline="0" dirty="0" smtClean="0"/>
              <a:t> bisector between the two crossing points.  These circles should ideally be smaller than the first, so that you have two crossing points in addition to the corner itself.  This gives additional confidence in the accuracy of the line.  </a:t>
            </a:r>
            <a:endParaRPr lang="en-GB" dirty="0"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F47401-C464-448F-AA9E-3ECD473E5DEF}"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This</a:t>
            </a:r>
            <a:r>
              <a:rPr lang="en-GB" baseline="0" dirty="0" smtClean="0"/>
              <a:t> demonstrates the link between equidistance from two points and a perpendicular bisector.  </a:t>
            </a: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This</a:t>
            </a:r>
            <a:r>
              <a:rPr lang="en-GB" baseline="0" dirty="0" smtClean="0"/>
              <a:t> demonstrates the link between equidistance from two lines and an angle bisector.  The key point is that the shortest distance from a point to a line is at right angles to the line, and this produces identical (congruent) right-angled triangles.  </a:t>
            </a: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Perpendicular bisector, Angle bisector</a:t>
            </a:r>
            <a:endParaRPr lang="en-GB" dirty="0"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733939-0111-4498-8C4A-72EDE3B1E010}"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spcBef>
                <a:spcPct val="0"/>
              </a:spcBef>
            </a:pPr>
            <a:r>
              <a:rPr lang="en-GB" dirty="0" smtClean="0"/>
              <a:t>Circle, Shaded</a:t>
            </a:r>
            <a:r>
              <a:rPr lang="en-GB" baseline="0" dirty="0" smtClean="0"/>
              <a:t> Circle (the points within the circle are also included in the locus in the second case)</a:t>
            </a:r>
            <a:endParaRPr lang="en-GB" dirty="0" smtClean="0"/>
          </a:p>
        </p:txBody>
      </p:sp>
      <p:sp>
        <p:nvSpPr>
          <p:cNvPr id="13316" name="Slide Number Placeholder 3"/>
          <p:cNvSpPr>
            <a:spLocks noGrp="1"/>
          </p:cNvSpPr>
          <p:nvPr>
            <p:ph type="sldNum" sz="quarter" idx="5"/>
          </p:nvPr>
        </p:nvSpPr>
        <p:spPr>
          <a:noFill/>
        </p:spPr>
        <p:txBody>
          <a:bodyPr/>
          <a:lstStyle/>
          <a:p>
            <a:fld id="{5911A8D2-7926-4223-936B-CCC7693AA7BC}"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AC2332C-C53E-4353-870B-30F6D8682E44}" type="slidenum">
              <a:rPr lang="en-US" smtClean="0"/>
              <a:pPr/>
              <a:t>17</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GB" dirty="0" smtClean="0"/>
              <a:t>The line of equidistance</a:t>
            </a:r>
            <a:r>
              <a:rPr lang="en-GB" baseline="0" dirty="0" smtClean="0"/>
              <a:t> between A and C is the line BD.  Anything to the left (and above) this line is closer to A.  Similarly for B and D.  </a:t>
            </a:r>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923C0A7-CF68-4A0F-A101-C1401167EE85}" type="slidenum">
              <a:rPr lang="en-US" smtClean="0"/>
              <a:pPr/>
              <a:t>18</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GB" dirty="0" smtClean="0"/>
              <a:t>This is effectively</a:t>
            </a:r>
            <a:r>
              <a:rPr lang="en-GB" baseline="0" dirty="0" smtClean="0"/>
              <a:t> a distance from a line.  Since the lines in question are parallel, it’s not exactly an angle bisector, but the middle lines drawn are equidistant from the two pairs of opposite sides.  </a:t>
            </a:r>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9ACC5EA1-F421-4220-9D7C-7C67E5A31CEE}" type="slidenum">
              <a:rPr lang="en-US" smtClean="0"/>
              <a:pPr/>
              <a:t>19</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Explain that the sheep is tethered to the point P on the edge of the barn by a rope that is 4 m long. Ask pupils to describe the region of grass that the sheep can graze. </a:t>
            </a:r>
          </a:p>
          <a:p>
            <a:pPr>
              <a:spcBef>
                <a:spcPct val="0"/>
              </a:spcBef>
            </a:pPr>
            <a:r>
              <a:rPr lang="en-US" dirty="0" smtClean="0"/>
              <a:t>Click on the</a:t>
            </a:r>
            <a:r>
              <a:rPr lang="en-US" baseline="0" dirty="0" smtClean="0"/>
              <a:t> red points in turn</a:t>
            </a:r>
            <a:r>
              <a:rPr lang="en-US" dirty="0" smtClean="0"/>
              <a:t> </a:t>
            </a:r>
            <a:r>
              <a:rPr lang="en-US" dirty="0" smtClean="0"/>
              <a:t>to illustrate the region on the board and </a:t>
            </a:r>
            <a:r>
              <a:rPr lang="en-US" dirty="0" smtClean="0"/>
              <a:t>emphasiz</a:t>
            </a:r>
            <a:r>
              <a:rPr lang="en-US" baseline="0" dirty="0" smtClean="0"/>
              <a:t>e the radius of each arc</a:t>
            </a:r>
            <a:r>
              <a:rPr lang="en-US" dirty="0" smtClean="0"/>
              <a:t>. </a:t>
            </a:r>
            <a:r>
              <a:rPr lang="en-US" dirty="0" smtClean="0"/>
              <a:t>Explain that as the sheep gets to the corners there </a:t>
            </a:r>
            <a:r>
              <a:rPr lang="en-US" dirty="0" smtClean="0"/>
              <a:t>is</a:t>
            </a:r>
            <a:r>
              <a:rPr lang="en-US" baseline="0" dirty="0" smtClean="0"/>
              <a:t> less</a:t>
            </a:r>
            <a:r>
              <a:rPr lang="en-US" dirty="0" smtClean="0"/>
              <a:t> </a:t>
            </a:r>
            <a:r>
              <a:rPr lang="en-US" dirty="0" smtClean="0"/>
              <a:t>rope left and so the radius of the sector </a:t>
            </a:r>
            <a:r>
              <a:rPr lang="en-US" dirty="0" smtClean="0"/>
              <a:t>will be reduced.  Also, the centre changes from the point the sheep</a:t>
            </a:r>
            <a:r>
              <a:rPr lang="en-US" baseline="0" dirty="0" smtClean="0"/>
              <a:t> is tethered to whichever corner the rope has had to turn around.  </a:t>
            </a:r>
            <a:endParaRPr lang="en-US" dirty="0" smtClean="0"/>
          </a:p>
          <a:p>
            <a:pPr eaLnBrk="1" hangingPunct="1"/>
            <a:r>
              <a:rPr lang="en-US" dirty="0" smtClean="0"/>
              <a:t>Change the point from which the rope is attached. Repeat the activity to investigate which position would give the sheep the largest grazing area.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68BFAE-BC7D-4A94-BA6B-5A26967EC0BA}" type="slidenum">
              <a:rPr lang="en-US"/>
              <a:pPr/>
              <a:t>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GB" dirty="0" smtClean="0"/>
              <a:t>Guess</a:t>
            </a:r>
            <a:r>
              <a:rPr lang="en-GB" baseline="0" dirty="0" smtClean="0"/>
              <a:t> what this is.  This is a photograph of irrigation circles in Colorado.  A rotating boom provides water for a certain area of ground, which can then produce crops – a much darker colour than the surrounding desert.  </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3F8C160-28AE-4C15-9C0A-AC0548349630}" type="slidenum">
              <a:rPr lang="en-US" smtClean="0"/>
              <a:pPr/>
              <a:t>20</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dirty="0" smtClean="0"/>
              <a:t>Use the same strategies</a:t>
            </a:r>
            <a:r>
              <a:rPr lang="en-GB" baseline="0" dirty="0" smtClean="0"/>
              <a:t> to draw the locus, then apply circle formulae to find the area grazed.  </a:t>
            </a: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67339AB-FE33-4C73-BE56-5CB603382082}" type="slidenum">
              <a:rPr lang="en-US" smtClean="0"/>
              <a:pPr/>
              <a:t>21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GB" dirty="0" smtClean="0"/>
              <a:t>The middle of one side version.  If</a:t>
            </a:r>
            <a:r>
              <a:rPr lang="en-GB" baseline="0" dirty="0" smtClean="0"/>
              <a:t> a full investigation is done, students should discover that the corner is the optimal solution, since this gives the maximum portion of a circle with maximum radius.  Even if there are more of the smaller pieces by attaching at the side, this is not enough to compensate.  Recall that a circle with half the radius only covers a quarter of the area.  </a:t>
            </a: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6D7229D8-1413-4D3B-9267-1BCA911A67E4}" type="slidenum">
              <a:rPr lang="en-US"/>
              <a:pPr/>
              <a:t>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GB" dirty="0" smtClean="0"/>
              <a:t>An</a:t>
            </a:r>
            <a:r>
              <a:rPr lang="en-GB" baseline="0" dirty="0" smtClean="0"/>
              <a:t> example of a rotating irrigation boom.  </a:t>
            </a:r>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41853B7-9490-4EE7-8980-BE0C291E4013}" type="slidenum">
              <a:rPr lang="en-US"/>
              <a:pPr/>
              <a:t>4</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GB" dirty="0" smtClean="0"/>
              <a:t>The values can be calculated directly using the circle area formula, but the concept of a</a:t>
            </a:r>
            <a:r>
              <a:rPr lang="en-GB" baseline="0" dirty="0" smtClean="0"/>
              <a:t> squared scale factor is common to all linear to 2-D scale factor changes.  Eg, a square of twice the length and width has 4 times the area.  </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9E3AC16-8B53-4D0D-B039-507C9114CD01}" type="slidenum">
              <a:rPr lang="en-US"/>
              <a:pPr/>
              <a:t>5</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r>
              <a:rPr lang="en-GB" dirty="0" smtClean="0"/>
              <a:t>The</a:t>
            </a:r>
            <a:r>
              <a:rPr lang="en-GB" baseline="0" dirty="0" smtClean="0"/>
              <a:t> shaded area is the locus of points that fit </a:t>
            </a:r>
            <a:r>
              <a:rPr lang="en-GB" b="1" baseline="0" dirty="0" smtClean="0"/>
              <a:t>both</a:t>
            </a:r>
            <a:r>
              <a:rPr lang="en-GB" b="0" baseline="0" dirty="0" smtClean="0"/>
              <a:t> constraints.  </a:t>
            </a: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3A1BAF0-14F3-4008-81CF-F2E1E046508A}" type="slidenum">
              <a:rPr lang="en-US"/>
              <a:pPr/>
              <a:t>6</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GB" dirty="0" smtClean="0"/>
              <a:t>The key point here is that a</a:t>
            </a:r>
            <a:r>
              <a:rPr lang="en-GB" baseline="0" dirty="0" smtClean="0"/>
              <a:t> fixed distance from a line is a parallel line, but the fixed distance from a point (eg, a corner) will form a circle.  </a:t>
            </a: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F145C-1D69-42C7-9765-41E143EFB302}"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GB" dirty="0" smtClean="0"/>
              <a:t>The</a:t>
            </a:r>
            <a:r>
              <a:rPr lang="en-GB" baseline="0" dirty="0" smtClean="0"/>
              <a:t> resulting locus is a combination of straight lines directly beside the straight sides of the rectangle and portions of circles (in the case of a rectangle, quarter-circles) at </a:t>
            </a:r>
            <a:r>
              <a:rPr lang="en-GB" baseline="0" smtClean="0"/>
              <a:t>each corner.  </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key points</a:t>
            </a:r>
            <a:r>
              <a:rPr lang="en-GB" baseline="0" dirty="0" smtClean="0"/>
              <a:t> are that the canister holds 3 balls, so its height is 3 x the diameter of a ball.  The distance around the rim is the same as the circumference of a ball, which is pi x the diameter.  Therefore, since pi is slightly more than 3, the distance around will be (slightly) greater than the height.  </a:t>
            </a:r>
            <a:endParaRPr lang="en-US" dirty="0"/>
          </a:p>
        </p:txBody>
      </p:sp>
      <p:sp>
        <p:nvSpPr>
          <p:cNvPr id="4" name="Slide Number Placeholder 3"/>
          <p:cNvSpPr>
            <a:spLocks noGrp="1"/>
          </p:cNvSpPr>
          <p:nvPr>
            <p:ph type="sldNum" sz="quarter" idx="10"/>
          </p:nvPr>
        </p:nvSpPr>
        <p:spPr/>
        <p:txBody>
          <a:bodyPr/>
          <a:lstStyle/>
          <a:p>
            <a:pPr>
              <a:defRPr/>
            </a:pPr>
            <a:fld id="{B992A23E-1F51-45DB-AEDF-979945181C0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The first important</a:t>
            </a:r>
            <a:r>
              <a:rPr lang="en-GB" baseline="0" dirty="0" smtClean="0"/>
              <a:t> part here is visualising the locus.  Secondly, being able to apply circle formulae to a compound area problem.  </a:t>
            </a: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3B7679-CD47-4E6E-8D5B-317051C3DC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709A69-E3A9-4CF8-A918-637C85D066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AF0785-2CC5-4B2D-9DD5-D17DF56301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EEACB-DFAD-4B07-90BA-3B3B1A30DA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A9FF2-EA91-443E-A924-47AB29D337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8C3459-4C0E-4AB3-B65C-22AE4AF9C4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C56634-2497-458E-A2A2-F60A69ACC3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9B34EF-9B53-4EB2-8620-DD67EEA49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6F9B28-84F7-4BE0-8B74-4CBDA23B48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85030-D907-481C-BFD7-53118AFC49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4B43F-40AA-4032-B43E-C17688ACD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CAA245E-471C-4CB6-96D6-771B5A4CE6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6096000" y="0"/>
            <a:ext cx="3048000" cy="3048000"/>
          </a:xfrm>
          <a:prstGeom prst="rect">
            <a:avLst/>
          </a:prstGeom>
          <a:noFill/>
          <a:ln w="38100" algn="ctr">
            <a:noFill/>
            <a:miter lim="800000"/>
            <a:headEnd/>
            <a:tailEnd type="none" w="lg" len="lg"/>
          </a:ln>
        </p:spPr>
      </p:pic>
      <p:sp>
        <p:nvSpPr>
          <p:cNvPr id="2051" name="Rectangle 3"/>
          <p:cNvSpPr>
            <a:spLocks noGrp="1" noChangeArrowheads="1"/>
          </p:cNvSpPr>
          <p:nvPr>
            <p:ph type="title"/>
          </p:nvPr>
        </p:nvSpPr>
        <p:spPr>
          <a:xfrm>
            <a:off x="35496" y="44624"/>
            <a:ext cx="8229600" cy="1143000"/>
          </a:xfrm>
        </p:spPr>
        <p:txBody>
          <a:bodyPr/>
          <a:lstStyle/>
          <a:p>
            <a:pPr eaLnBrk="1" hangingPunct="1"/>
            <a:r>
              <a:rPr lang="en-GB" dirty="0" smtClean="0"/>
              <a:t>Loci and Construction</a:t>
            </a:r>
            <a:endParaRPr lang="en-US" dirty="0" smtClean="0"/>
          </a:p>
        </p:txBody>
      </p:sp>
      <p:sp>
        <p:nvSpPr>
          <p:cNvPr id="17412" name="Rectangle 4"/>
          <p:cNvSpPr>
            <a:spLocks noGrp="1" noChangeArrowheads="1"/>
          </p:cNvSpPr>
          <p:nvPr>
            <p:ph type="body" idx="1"/>
          </p:nvPr>
        </p:nvSpPr>
        <p:spPr>
          <a:xfrm>
            <a:off x="457200" y="1268413"/>
            <a:ext cx="8229600" cy="4857750"/>
          </a:xfrm>
        </p:spPr>
        <p:txBody>
          <a:bodyPr/>
          <a:lstStyle/>
          <a:p>
            <a:pPr eaLnBrk="1" hangingPunct="1">
              <a:buFontTx/>
              <a:buNone/>
            </a:pPr>
            <a:r>
              <a:rPr lang="en-GB" sz="2800" smtClean="0"/>
              <a:t>Latin word meaning ‘place’</a:t>
            </a:r>
          </a:p>
          <a:p>
            <a:pPr eaLnBrk="1" hangingPunct="1">
              <a:buFontTx/>
              <a:buNone/>
            </a:pPr>
            <a:r>
              <a:rPr lang="en-GB" sz="2800" smtClean="0"/>
              <a:t>(as in </a:t>
            </a:r>
            <a:r>
              <a:rPr lang="en-GB" sz="2800" i="1" smtClean="0"/>
              <a:t>locomotive: moving place</a:t>
            </a:r>
            <a:r>
              <a:rPr lang="en-GB" sz="2800" smtClean="0"/>
              <a:t>)</a:t>
            </a:r>
          </a:p>
          <a:p>
            <a:pPr eaLnBrk="1" hangingPunct="1">
              <a:buFontTx/>
              <a:buNone/>
            </a:pPr>
            <a:endParaRPr lang="en-GB" i="1" smtClean="0"/>
          </a:p>
          <a:p>
            <a:pPr eaLnBrk="1" hangingPunct="1">
              <a:buFontTx/>
              <a:buNone/>
            </a:pPr>
            <a:r>
              <a:rPr lang="en-GB" smtClean="0"/>
              <a:t>Today you will learn how to use </a:t>
            </a:r>
            <a:r>
              <a:rPr lang="en-GB" b="1" smtClean="0"/>
              <a:t>Construction </a:t>
            </a:r>
            <a:r>
              <a:rPr lang="en-GB" smtClean="0"/>
              <a:t>to provide solutions to problems involving place constraints</a:t>
            </a:r>
          </a:p>
          <a:p>
            <a:pPr eaLnBrk="1" hangingPunct="1">
              <a:buFontTx/>
              <a:buNone/>
            </a:pPr>
            <a:r>
              <a:rPr lang="en-GB" i="1" smtClean="0"/>
              <a:t>(eg at least 3m from a point, no further than 2m from a line, the same distance from two points, …)</a:t>
            </a:r>
          </a:p>
          <a:p>
            <a:pPr eaLnBrk="1" hangingPunct="1">
              <a:buFontTx/>
              <a:buNone/>
            </a:pPr>
            <a:endParaRPr lang="en-US"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17410"/>
                                        </p:tgtEl>
                                        <p:attrNameLst>
                                          <p:attrName>style.visibility</p:attrName>
                                        </p:attrNameLst>
                                      </p:cBhvr>
                                      <p:to>
                                        <p:strVal val="visible"/>
                                      </p:to>
                                    </p:set>
                                    <p:anim calcmode="lin" valueType="num">
                                      <p:cBhvr>
                                        <p:cTn id="10" dur="500" fill="hold"/>
                                        <p:tgtEl>
                                          <p:spTgt spid="17410"/>
                                        </p:tgtEl>
                                        <p:attrNameLst>
                                          <p:attrName>ppt_w</p:attrName>
                                        </p:attrNameLst>
                                      </p:cBhvr>
                                      <p:tavLst>
                                        <p:tav tm="0">
                                          <p:val>
                                            <p:fltVal val="0"/>
                                          </p:val>
                                        </p:tav>
                                        <p:tav tm="100000">
                                          <p:val>
                                            <p:strVal val="#ppt_w"/>
                                          </p:val>
                                        </p:tav>
                                      </p:tavLst>
                                    </p:anim>
                                    <p:anim calcmode="lin" valueType="num">
                                      <p:cBhvr>
                                        <p:cTn id="11" dur="500" fill="hold"/>
                                        <p:tgtEl>
                                          <p:spTgt spid="17410"/>
                                        </p:tgtEl>
                                        <p:attrNameLst>
                                          <p:attrName>ppt_h</p:attrName>
                                        </p:attrNameLst>
                                      </p:cBhvr>
                                      <p:tavLst>
                                        <p:tav tm="0">
                                          <p:val>
                                            <p:fltVal val="0"/>
                                          </p:val>
                                        </p:tav>
                                        <p:tav tm="100000">
                                          <p:val>
                                            <p:strVal val="#ppt_h"/>
                                          </p:val>
                                        </p:tav>
                                      </p:tavLst>
                                    </p:anim>
                                    <p:animEffect transition="in" filter="fade">
                                      <p:cBhvr>
                                        <p:cTn id="12" dur="500"/>
                                        <p:tgtEl>
                                          <p:spTgt spid="17410"/>
                                        </p:tgtEl>
                                      </p:cBhvr>
                                    </p:animEffect>
                                  </p:childTnLst>
                                </p:cTn>
                              </p:par>
                              <p:par>
                                <p:cTn id="13" presetID="1" presetClass="entr" presetSubtype="0" fill="hold" nodeType="withEffect">
                                  <p:stCondLst>
                                    <p:cond delay="0"/>
                                  </p:stCondLst>
                                  <p:childTnLst>
                                    <p:set>
                                      <p:cBhvr>
                                        <p:cTn id="14"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17412">
                                            <p:txEl>
                                              <p:pRg st="4" end="4"/>
                                            </p:txEl>
                                          </p:spTgt>
                                        </p:tgtEl>
                                        <p:attrNameLst>
                                          <p:attrName>style.visibility</p:attrName>
                                        </p:attrNameLst>
                                      </p:cBhvr>
                                      <p:to>
                                        <p:strVal val="visible"/>
                                      </p:to>
                                    </p:set>
                                    <p:animEffect transition="in" filter="fade">
                                      <p:cBhvr>
                                        <p:cTn id="22" dur="2000"/>
                                        <p:tgtEl>
                                          <p:spTgt spid="174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0" y="0"/>
            <a:ext cx="9753600" cy="7315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0"/>
            <a:ext cx="9753600" cy="73152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0" y="0"/>
            <a:ext cx="9753600" cy="731520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0" y="0"/>
            <a:ext cx="9753600" cy="7315200"/>
          </a:xfrm>
          <a:prstGeom prst="rect">
            <a:avLst/>
          </a:prstGeom>
          <a:noFill/>
          <a:ln w="9525">
            <a:noFill/>
            <a:miter lim="800000"/>
            <a:headEnd/>
            <a:tailEnd/>
          </a:ln>
        </p:spPr>
      </p:pic>
      <p:cxnSp>
        <p:nvCxnSpPr>
          <p:cNvPr id="10" name="Straight Arrow Connector 9"/>
          <p:cNvCxnSpPr/>
          <p:nvPr/>
        </p:nvCxnSpPr>
        <p:spPr>
          <a:xfrm>
            <a:off x="3786188" y="4071938"/>
            <a:ext cx="1785937" cy="158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572125" y="4071938"/>
            <a:ext cx="1785938" cy="158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6153" name="TextBox 14"/>
          <p:cNvSpPr txBox="1">
            <a:spLocks noChangeArrowheads="1"/>
          </p:cNvSpPr>
          <p:nvPr/>
        </p:nvSpPr>
        <p:spPr bwMode="auto">
          <a:xfrm>
            <a:off x="1714500" y="928688"/>
            <a:ext cx="6429375" cy="769937"/>
          </a:xfrm>
          <a:prstGeom prst="rect">
            <a:avLst/>
          </a:prstGeom>
          <a:noFill/>
          <a:ln w="9525">
            <a:noFill/>
            <a:miter lim="800000"/>
            <a:headEnd/>
            <a:tailEnd/>
          </a:ln>
        </p:spPr>
        <p:txBody>
          <a:bodyPr>
            <a:spAutoFit/>
          </a:bodyPr>
          <a:lstStyle/>
          <a:p>
            <a:r>
              <a:rPr lang="en-GB" sz="4400">
                <a:latin typeface="Calibri" pitchFamily="34" charset="0"/>
              </a:rPr>
              <a:t>Perpendicular Bisector</a:t>
            </a:r>
            <a:endParaRPr lang="en-GB">
              <a:latin typeface="Calibri" pitchFamily="34" charset="0"/>
            </a:endParaRPr>
          </a:p>
        </p:txBody>
      </p:sp>
      <p:cxnSp>
        <p:nvCxnSpPr>
          <p:cNvPr id="17" name="Straight Arrow Connector 16"/>
          <p:cNvCxnSpPr/>
          <p:nvPr/>
        </p:nvCxnSpPr>
        <p:spPr>
          <a:xfrm rot="16200000" flipH="1">
            <a:off x="3821907" y="2107406"/>
            <a:ext cx="2214562" cy="10001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a:spLocks noChangeArrowheads="1"/>
          </p:cNvSpPr>
          <p:nvPr/>
        </p:nvSpPr>
        <p:spPr bwMode="auto">
          <a:xfrm>
            <a:off x="1785938" y="2643188"/>
            <a:ext cx="3786187" cy="646112"/>
          </a:xfrm>
          <a:prstGeom prst="rect">
            <a:avLst/>
          </a:prstGeom>
          <a:noFill/>
          <a:ln w="9525">
            <a:noFill/>
            <a:miter lim="800000"/>
            <a:headEnd/>
            <a:tailEnd/>
          </a:ln>
        </p:spPr>
        <p:txBody>
          <a:bodyPr>
            <a:spAutoFit/>
          </a:bodyPr>
          <a:lstStyle/>
          <a:p>
            <a:r>
              <a:rPr lang="en-GB" sz="3600" i="1">
                <a:solidFill>
                  <a:srgbClr val="C00000"/>
                </a:solidFill>
                <a:latin typeface="Calibri" pitchFamily="34" charset="0"/>
              </a:rPr>
              <a:t>At right angles</a:t>
            </a:r>
            <a:endParaRPr lang="en-GB" sz="1400" i="1">
              <a:solidFill>
                <a:srgbClr val="C00000"/>
              </a:solidFill>
              <a:latin typeface="Calibri" pitchFamily="34" charset="0"/>
            </a:endParaRPr>
          </a:p>
        </p:txBody>
      </p:sp>
      <p:cxnSp>
        <p:nvCxnSpPr>
          <p:cNvPr id="21" name="Straight Arrow Connector 20"/>
          <p:cNvCxnSpPr/>
          <p:nvPr/>
        </p:nvCxnSpPr>
        <p:spPr>
          <a:xfrm rot="5400000">
            <a:off x="4429125" y="1857375"/>
            <a:ext cx="2428875" cy="18573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rot="5400000">
            <a:off x="5286375" y="2714625"/>
            <a:ext cx="2428875" cy="1428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5929313" y="2786063"/>
            <a:ext cx="3786187" cy="646112"/>
          </a:xfrm>
          <a:prstGeom prst="rect">
            <a:avLst/>
          </a:prstGeom>
          <a:noFill/>
        </p:spPr>
        <p:txBody>
          <a:bodyPr>
            <a:spAutoFit/>
          </a:bodyPr>
          <a:lstStyle/>
          <a:p>
            <a:pPr fontAlgn="auto">
              <a:spcBef>
                <a:spcPts val="0"/>
              </a:spcBef>
              <a:spcAft>
                <a:spcPts val="0"/>
              </a:spcAft>
              <a:defRPr/>
            </a:pPr>
            <a:r>
              <a:rPr lang="en-GB" sz="3600" i="1" dirty="0">
                <a:solidFill>
                  <a:schemeClr val="accent5">
                    <a:lumMod val="75000"/>
                  </a:schemeClr>
                </a:solidFill>
                <a:latin typeface="+mn-lt"/>
              </a:rPr>
              <a:t>2 equal pieces</a:t>
            </a:r>
            <a:endParaRPr lang="en-GB" sz="1400" i="1" dirty="0">
              <a:solidFill>
                <a:schemeClr val="accent5">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10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Left)">
                                      <p:cBhvr>
                                        <p:cTn id="27" dur="1000"/>
                                        <p:tgtEl>
                                          <p:spTgt spid="14"/>
                                        </p:tgtEl>
                                      </p:cBhvr>
                                    </p:animEffect>
                                  </p:childTnLst>
                                </p:cTn>
                              </p:par>
                              <p:par>
                                <p:cTn id="28" presetID="12" presetClass="entr" presetSubtype="2"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Right)">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Top)">
                                      <p:cBhvr>
                                        <p:cTn id="35" dur="10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slide(fromTop)">
                                      <p:cBhvr>
                                        <p:cTn id="43" dur="1000"/>
                                        <p:tgtEl>
                                          <p:spTgt spid="23"/>
                                        </p:tgtEl>
                                      </p:cBhvr>
                                    </p:animEffect>
                                  </p:childTnLst>
                                </p:cTn>
                              </p:par>
                              <p:par>
                                <p:cTn id="44" presetID="12" presetClass="entr" presetSubtype="1"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slide(fromTop)">
                                      <p:cBhvr>
                                        <p:cTn id="46" dur="10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0"/>
            <a:ext cx="9753600" cy="73152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0" y="0"/>
            <a:ext cx="9753600" cy="73152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0" y="0"/>
            <a:ext cx="9753600" cy="731520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0" y="0"/>
            <a:ext cx="9753600" cy="7315200"/>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0" y="0"/>
            <a:ext cx="9753600" cy="7315200"/>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0" y="0"/>
            <a:ext cx="9753600" cy="7315200"/>
          </a:xfrm>
          <a:prstGeom prst="rect">
            <a:avLst/>
          </a:prstGeom>
          <a:noFill/>
          <a:ln w="9525">
            <a:noFill/>
            <a:miter lim="800000"/>
            <a:headEnd/>
            <a:tailEnd/>
          </a:ln>
        </p:spPr>
      </p:pic>
      <p:sp>
        <p:nvSpPr>
          <p:cNvPr id="9" name="TextBox 8"/>
          <p:cNvSpPr txBox="1">
            <a:spLocks noChangeArrowheads="1"/>
          </p:cNvSpPr>
          <p:nvPr/>
        </p:nvSpPr>
        <p:spPr bwMode="auto">
          <a:xfrm>
            <a:off x="5429250" y="3140075"/>
            <a:ext cx="3786188" cy="646113"/>
          </a:xfrm>
          <a:prstGeom prst="rect">
            <a:avLst/>
          </a:prstGeom>
          <a:noFill/>
          <a:ln w="9525">
            <a:noFill/>
            <a:miter lim="800000"/>
            <a:headEnd/>
            <a:tailEnd/>
          </a:ln>
        </p:spPr>
        <p:txBody>
          <a:bodyPr>
            <a:spAutoFit/>
          </a:bodyPr>
          <a:lstStyle/>
          <a:p>
            <a:r>
              <a:rPr lang="en-GB" sz="3600" i="1">
                <a:solidFill>
                  <a:srgbClr val="C00000"/>
                </a:solidFill>
                <a:latin typeface="Calibri" pitchFamily="34" charset="0"/>
              </a:rPr>
              <a:t>2 equal angles</a:t>
            </a:r>
            <a:endParaRPr lang="en-GB" sz="1400" i="1">
              <a:solidFill>
                <a:srgbClr val="C00000"/>
              </a:solidFill>
              <a:latin typeface="Calibri" pitchFamily="34" charset="0"/>
            </a:endParaRPr>
          </a:p>
        </p:txBody>
      </p:sp>
      <p:cxnSp>
        <p:nvCxnSpPr>
          <p:cNvPr id="10" name="Straight Arrow Connector 9"/>
          <p:cNvCxnSpPr/>
          <p:nvPr/>
        </p:nvCxnSpPr>
        <p:spPr>
          <a:xfrm rot="10800000" flipV="1">
            <a:off x="2928938" y="3714750"/>
            <a:ext cx="3429000" cy="10715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10800000" flipV="1">
            <a:off x="3214688" y="3714750"/>
            <a:ext cx="3214687" cy="1500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203" name="TextBox 16"/>
          <p:cNvSpPr txBox="1">
            <a:spLocks noChangeArrowheads="1"/>
          </p:cNvSpPr>
          <p:nvPr/>
        </p:nvSpPr>
        <p:spPr bwMode="auto">
          <a:xfrm>
            <a:off x="3357563" y="801688"/>
            <a:ext cx="6429375" cy="769937"/>
          </a:xfrm>
          <a:prstGeom prst="rect">
            <a:avLst/>
          </a:prstGeom>
          <a:noFill/>
          <a:ln w="9525">
            <a:noFill/>
            <a:miter lim="800000"/>
            <a:headEnd/>
            <a:tailEnd/>
          </a:ln>
        </p:spPr>
        <p:txBody>
          <a:bodyPr>
            <a:spAutoFit/>
          </a:bodyPr>
          <a:lstStyle/>
          <a:p>
            <a:r>
              <a:rPr lang="en-GB" sz="4400">
                <a:latin typeface="Calibri" pitchFamily="34" charset="0"/>
              </a:rPr>
              <a:t>Angle Bisector</a:t>
            </a: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1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1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fade">
                                      <p:cBhvr>
                                        <p:cTn id="22" dur="1000"/>
                                        <p:tgtEl>
                                          <p:spTgt spid="30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fade">
                                      <p:cBhvr>
                                        <p:cTn id="27" dur="1000"/>
                                        <p:tgtEl>
                                          <p:spTgt spid="308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Right)">
                                      <p:cBhvr>
                                        <p:cTn id="32" dur="1000"/>
                                        <p:tgtEl>
                                          <p:spTgt spid="10"/>
                                        </p:tgtEl>
                                      </p:cBhvr>
                                    </p:animEffect>
                                  </p:childTnLst>
                                </p:cTn>
                              </p:par>
                              <p:par>
                                <p:cTn id="33" presetID="12" presetClass="entr" presetSubtype="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lide(fromRight)">
                                      <p:cBhvr>
                                        <p:cTn id="35" dur="10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Line 19"/>
          <p:cNvSpPr>
            <a:spLocks noChangeShapeType="1"/>
          </p:cNvSpPr>
          <p:nvPr/>
        </p:nvSpPr>
        <p:spPr bwMode="auto">
          <a:xfrm>
            <a:off x="1908175" y="1340642"/>
            <a:ext cx="360363" cy="4537075"/>
          </a:xfrm>
          <a:prstGeom prst="line">
            <a:avLst/>
          </a:prstGeom>
          <a:noFill/>
          <a:ln w="38100" cap="rnd">
            <a:solidFill>
              <a:schemeClr val="tx2"/>
            </a:solidFill>
            <a:prstDash val="sysDot"/>
            <a:round/>
            <a:headEnd/>
            <a:tailEnd/>
          </a:ln>
        </p:spPr>
        <p:txBody>
          <a:bodyPr/>
          <a:lstStyle/>
          <a:p>
            <a:endParaRPr lang="en-US"/>
          </a:p>
        </p:txBody>
      </p:sp>
      <p:sp>
        <p:nvSpPr>
          <p:cNvPr id="4099" name="Rectangle 2"/>
          <p:cNvSpPr>
            <a:spLocks noGrp="1"/>
          </p:cNvSpPr>
          <p:nvPr>
            <p:ph type="title"/>
          </p:nvPr>
        </p:nvSpPr>
        <p:spPr>
          <a:xfrm>
            <a:off x="539552" y="9128"/>
            <a:ext cx="8229600" cy="1143000"/>
          </a:xfrm>
        </p:spPr>
        <p:txBody>
          <a:bodyPr/>
          <a:lstStyle/>
          <a:p>
            <a:pPr eaLnBrk="1" hangingPunct="1"/>
            <a:r>
              <a:rPr lang="en-GB" b="1" dirty="0" smtClean="0"/>
              <a:t>Equidistance from 2 points</a:t>
            </a:r>
            <a:endParaRPr lang="en-US" b="1" dirty="0" smtClean="0"/>
          </a:p>
        </p:txBody>
      </p:sp>
      <p:sp>
        <p:nvSpPr>
          <p:cNvPr id="32773" name="Line 5"/>
          <p:cNvSpPr>
            <a:spLocks noChangeShapeType="1"/>
          </p:cNvSpPr>
          <p:nvPr/>
        </p:nvSpPr>
        <p:spPr bwMode="auto">
          <a:xfrm flipH="1">
            <a:off x="1691680" y="917848"/>
            <a:ext cx="0" cy="863600"/>
          </a:xfrm>
          <a:prstGeom prst="line">
            <a:avLst/>
          </a:prstGeom>
          <a:noFill/>
          <a:ln w="63500">
            <a:solidFill>
              <a:schemeClr val="tx1"/>
            </a:solidFill>
            <a:round/>
            <a:headEnd/>
            <a:tailEnd type="triangle" w="lg" len="lg"/>
          </a:ln>
        </p:spPr>
        <p:txBody>
          <a:bodyPr/>
          <a:lstStyle/>
          <a:p>
            <a:endParaRPr lang="en-US"/>
          </a:p>
        </p:txBody>
      </p:sp>
      <p:sp>
        <p:nvSpPr>
          <p:cNvPr id="32775" name="Rectangle 7"/>
          <p:cNvSpPr>
            <a:spLocks/>
          </p:cNvSpPr>
          <p:nvPr/>
        </p:nvSpPr>
        <p:spPr bwMode="auto">
          <a:xfrm>
            <a:off x="0" y="1493912"/>
            <a:ext cx="4824536" cy="1143000"/>
          </a:xfrm>
          <a:prstGeom prst="rect">
            <a:avLst/>
          </a:prstGeom>
          <a:noFill/>
          <a:ln w="9525">
            <a:noFill/>
            <a:miter lim="800000"/>
            <a:headEnd/>
            <a:tailEnd/>
          </a:ln>
        </p:spPr>
        <p:txBody>
          <a:bodyPr anchor="ctr"/>
          <a:lstStyle/>
          <a:p>
            <a:r>
              <a:rPr lang="en-GB" sz="4400" dirty="0">
                <a:latin typeface="Calibri" pitchFamily="34" charset="0"/>
              </a:rPr>
              <a:t>Equal Distance</a:t>
            </a:r>
            <a:endParaRPr lang="en-US" sz="4400" dirty="0">
              <a:latin typeface="Calibri" pitchFamily="34" charset="0"/>
            </a:endParaRPr>
          </a:p>
        </p:txBody>
      </p:sp>
      <p:sp>
        <p:nvSpPr>
          <p:cNvPr id="32776" name="Line 8"/>
          <p:cNvSpPr>
            <a:spLocks noChangeShapeType="1"/>
          </p:cNvSpPr>
          <p:nvPr/>
        </p:nvSpPr>
        <p:spPr bwMode="auto">
          <a:xfrm flipH="1">
            <a:off x="3202980" y="917848"/>
            <a:ext cx="0" cy="863600"/>
          </a:xfrm>
          <a:prstGeom prst="line">
            <a:avLst/>
          </a:prstGeom>
          <a:noFill/>
          <a:ln w="63500">
            <a:solidFill>
              <a:schemeClr val="tx1"/>
            </a:solidFill>
            <a:round/>
            <a:headEnd/>
            <a:tailEnd type="triangle" w="lg" len="lg"/>
          </a:ln>
        </p:spPr>
        <p:txBody>
          <a:bodyPr/>
          <a:lstStyle/>
          <a:p>
            <a:endParaRPr lang="en-US"/>
          </a:p>
        </p:txBody>
      </p:sp>
      <p:sp>
        <p:nvSpPr>
          <p:cNvPr id="32777" name="Oval 9"/>
          <p:cNvSpPr>
            <a:spLocks noChangeArrowheads="1"/>
          </p:cNvSpPr>
          <p:nvPr/>
        </p:nvSpPr>
        <p:spPr bwMode="auto">
          <a:xfrm>
            <a:off x="2195513" y="5877717"/>
            <a:ext cx="144462" cy="144462"/>
          </a:xfrm>
          <a:prstGeom prst="ellipse">
            <a:avLst/>
          </a:prstGeom>
          <a:solidFill>
            <a:schemeClr val="tx1"/>
          </a:solidFill>
          <a:ln w="9525">
            <a:solidFill>
              <a:schemeClr val="tx1"/>
            </a:solidFill>
            <a:round/>
            <a:headEnd/>
            <a:tailEnd/>
          </a:ln>
        </p:spPr>
        <p:txBody>
          <a:bodyPr wrap="none" anchor="ctr"/>
          <a:lstStyle/>
          <a:p>
            <a:endParaRPr lang="en-US"/>
          </a:p>
        </p:txBody>
      </p:sp>
      <p:sp>
        <p:nvSpPr>
          <p:cNvPr id="32778" name="Oval 10"/>
          <p:cNvSpPr>
            <a:spLocks noChangeArrowheads="1"/>
          </p:cNvSpPr>
          <p:nvPr/>
        </p:nvSpPr>
        <p:spPr bwMode="auto">
          <a:xfrm>
            <a:off x="4787900" y="4796629"/>
            <a:ext cx="144463" cy="144463"/>
          </a:xfrm>
          <a:prstGeom prst="ellipse">
            <a:avLst/>
          </a:prstGeom>
          <a:solidFill>
            <a:schemeClr val="tx1"/>
          </a:solidFill>
          <a:ln w="9525">
            <a:solidFill>
              <a:schemeClr val="tx1"/>
            </a:solidFill>
            <a:round/>
            <a:headEnd/>
            <a:tailEnd/>
          </a:ln>
        </p:spPr>
        <p:txBody>
          <a:bodyPr wrap="none" anchor="ctr"/>
          <a:lstStyle/>
          <a:p>
            <a:endParaRPr lang="en-US"/>
          </a:p>
        </p:txBody>
      </p:sp>
      <p:sp>
        <p:nvSpPr>
          <p:cNvPr id="32779" name="Line 11"/>
          <p:cNvSpPr>
            <a:spLocks noChangeShapeType="1"/>
          </p:cNvSpPr>
          <p:nvPr/>
        </p:nvSpPr>
        <p:spPr bwMode="auto">
          <a:xfrm flipV="1">
            <a:off x="2268538" y="4869654"/>
            <a:ext cx="2590800" cy="1079500"/>
          </a:xfrm>
          <a:prstGeom prst="line">
            <a:avLst/>
          </a:prstGeom>
          <a:noFill/>
          <a:ln w="9525">
            <a:solidFill>
              <a:schemeClr val="tx1"/>
            </a:solidFill>
            <a:prstDash val="dash"/>
            <a:round/>
            <a:headEnd/>
            <a:tailEnd/>
          </a:ln>
        </p:spPr>
        <p:txBody>
          <a:bodyPr/>
          <a:lstStyle/>
          <a:p>
            <a:endParaRPr lang="en-US"/>
          </a:p>
        </p:txBody>
      </p:sp>
      <p:sp>
        <p:nvSpPr>
          <p:cNvPr id="32781" name="Line 13"/>
          <p:cNvSpPr>
            <a:spLocks noChangeShapeType="1"/>
          </p:cNvSpPr>
          <p:nvPr/>
        </p:nvSpPr>
        <p:spPr bwMode="auto">
          <a:xfrm rot="5400000" flipV="1">
            <a:off x="-1239838" y="3455192"/>
            <a:ext cx="9721851" cy="4051300"/>
          </a:xfrm>
          <a:prstGeom prst="line">
            <a:avLst/>
          </a:prstGeom>
          <a:noFill/>
          <a:ln w="9525">
            <a:solidFill>
              <a:schemeClr val="tx1"/>
            </a:solidFill>
            <a:round/>
            <a:headEnd/>
            <a:tailEnd/>
          </a:ln>
        </p:spPr>
        <p:txBody>
          <a:bodyPr/>
          <a:lstStyle/>
          <a:p>
            <a:endParaRPr lang="en-US"/>
          </a:p>
        </p:txBody>
      </p:sp>
      <p:sp>
        <p:nvSpPr>
          <p:cNvPr id="32782" name="Rectangle 14"/>
          <p:cNvSpPr>
            <a:spLocks noChangeArrowheads="1"/>
          </p:cNvSpPr>
          <p:nvPr/>
        </p:nvSpPr>
        <p:spPr bwMode="auto">
          <a:xfrm rot="3862449">
            <a:off x="3276600" y="5228429"/>
            <a:ext cx="215900" cy="2159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2783" name="Rectangle 15"/>
          <p:cNvSpPr>
            <a:spLocks noChangeArrowheads="1"/>
          </p:cNvSpPr>
          <p:nvPr/>
        </p:nvSpPr>
        <p:spPr bwMode="auto">
          <a:xfrm rot="3862449">
            <a:off x="3563938" y="5085554"/>
            <a:ext cx="215900" cy="2159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2784" name="Oval 16"/>
          <p:cNvSpPr>
            <a:spLocks noChangeArrowheads="1"/>
          </p:cNvSpPr>
          <p:nvPr/>
        </p:nvSpPr>
        <p:spPr bwMode="auto">
          <a:xfrm>
            <a:off x="2843213" y="3717129"/>
            <a:ext cx="144462" cy="144463"/>
          </a:xfrm>
          <a:prstGeom prst="ellipse">
            <a:avLst/>
          </a:prstGeom>
          <a:solidFill>
            <a:srgbClr val="FF0000"/>
          </a:solidFill>
          <a:ln w="9525">
            <a:solidFill>
              <a:schemeClr val="tx1"/>
            </a:solidFill>
            <a:round/>
            <a:headEnd/>
            <a:tailEnd/>
          </a:ln>
        </p:spPr>
        <p:txBody>
          <a:bodyPr wrap="none" anchor="ctr"/>
          <a:lstStyle/>
          <a:p>
            <a:endParaRPr lang="en-US"/>
          </a:p>
        </p:txBody>
      </p:sp>
      <p:sp>
        <p:nvSpPr>
          <p:cNvPr id="32785" name="Oval 17"/>
          <p:cNvSpPr>
            <a:spLocks noChangeArrowheads="1"/>
          </p:cNvSpPr>
          <p:nvPr/>
        </p:nvSpPr>
        <p:spPr bwMode="auto">
          <a:xfrm>
            <a:off x="3706813" y="5804692"/>
            <a:ext cx="144462" cy="144462"/>
          </a:xfrm>
          <a:prstGeom prst="ellipse">
            <a:avLst/>
          </a:prstGeom>
          <a:solidFill>
            <a:srgbClr val="FF0000"/>
          </a:solidFill>
          <a:ln w="9525">
            <a:solidFill>
              <a:schemeClr val="tx1"/>
            </a:solidFill>
            <a:round/>
            <a:headEnd/>
            <a:tailEnd/>
          </a:ln>
        </p:spPr>
        <p:txBody>
          <a:bodyPr wrap="none" anchor="ctr"/>
          <a:lstStyle/>
          <a:p>
            <a:endParaRPr lang="en-US"/>
          </a:p>
        </p:txBody>
      </p:sp>
      <p:sp>
        <p:nvSpPr>
          <p:cNvPr id="32786" name="Oval 18"/>
          <p:cNvSpPr>
            <a:spLocks noChangeArrowheads="1"/>
          </p:cNvSpPr>
          <p:nvPr/>
        </p:nvSpPr>
        <p:spPr bwMode="auto">
          <a:xfrm>
            <a:off x="1835150" y="1269204"/>
            <a:ext cx="144463" cy="144463"/>
          </a:xfrm>
          <a:prstGeom prst="ellipse">
            <a:avLst/>
          </a:prstGeom>
          <a:solidFill>
            <a:srgbClr val="FF0000"/>
          </a:solidFill>
          <a:ln w="9525">
            <a:solidFill>
              <a:schemeClr val="tx1"/>
            </a:solidFill>
            <a:round/>
            <a:headEnd/>
            <a:tailEnd/>
          </a:ln>
        </p:spPr>
        <p:txBody>
          <a:bodyPr wrap="none" anchor="ctr"/>
          <a:lstStyle/>
          <a:p>
            <a:endParaRPr lang="en-US"/>
          </a:p>
        </p:txBody>
      </p:sp>
      <p:sp>
        <p:nvSpPr>
          <p:cNvPr id="32790" name="Line 22"/>
          <p:cNvSpPr>
            <a:spLocks noChangeShapeType="1"/>
          </p:cNvSpPr>
          <p:nvPr/>
        </p:nvSpPr>
        <p:spPr bwMode="auto">
          <a:xfrm flipH="1" flipV="1">
            <a:off x="1908175" y="1340642"/>
            <a:ext cx="2951163" cy="3529012"/>
          </a:xfrm>
          <a:prstGeom prst="line">
            <a:avLst/>
          </a:prstGeom>
          <a:noFill/>
          <a:ln w="38100" cap="rnd">
            <a:solidFill>
              <a:schemeClr val="tx2"/>
            </a:solidFill>
            <a:prstDash val="sysDot"/>
            <a:round/>
            <a:headEnd/>
            <a:tailEnd/>
          </a:ln>
        </p:spPr>
        <p:txBody>
          <a:bodyPr/>
          <a:lstStyle/>
          <a:p>
            <a:endParaRPr lang="en-US"/>
          </a:p>
        </p:txBody>
      </p:sp>
      <p:sp>
        <p:nvSpPr>
          <p:cNvPr id="32791" name="Line 23"/>
          <p:cNvSpPr>
            <a:spLocks noChangeShapeType="1"/>
          </p:cNvSpPr>
          <p:nvPr/>
        </p:nvSpPr>
        <p:spPr bwMode="auto">
          <a:xfrm flipH="1">
            <a:off x="2268538" y="3788567"/>
            <a:ext cx="647700" cy="2160587"/>
          </a:xfrm>
          <a:prstGeom prst="line">
            <a:avLst/>
          </a:prstGeom>
          <a:noFill/>
          <a:ln w="38100" cap="rnd">
            <a:solidFill>
              <a:srgbClr val="FF6600"/>
            </a:solidFill>
            <a:prstDash val="sysDot"/>
            <a:round/>
            <a:headEnd/>
            <a:tailEnd/>
          </a:ln>
        </p:spPr>
        <p:txBody>
          <a:bodyPr/>
          <a:lstStyle/>
          <a:p>
            <a:endParaRPr lang="en-US"/>
          </a:p>
        </p:txBody>
      </p:sp>
      <p:sp>
        <p:nvSpPr>
          <p:cNvPr id="32792" name="Line 24"/>
          <p:cNvSpPr>
            <a:spLocks noChangeShapeType="1"/>
          </p:cNvSpPr>
          <p:nvPr/>
        </p:nvSpPr>
        <p:spPr bwMode="auto">
          <a:xfrm>
            <a:off x="2916238" y="3788567"/>
            <a:ext cx="1943100" cy="1081087"/>
          </a:xfrm>
          <a:prstGeom prst="line">
            <a:avLst/>
          </a:prstGeom>
          <a:noFill/>
          <a:ln w="38100" cap="rnd">
            <a:solidFill>
              <a:srgbClr val="FF6600"/>
            </a:solidFill>
            <a:prstDash val="sysDot"/>
            <a:round/>
            <a:headEnd/>
            <a:tailEnd/>
          </a:ln>
        </p:spPr>
        <p:txBody>
          <a:bodyPr/>
          <a:lstStyle/>
          <a:p>
            <a:endParaRPr lang="en-US"/>
          </a:p>
        </p:txBody>
      </p:sp>
      <p:sp>
        <p:nvSpPr>
          <p:cNvPr id="32793" name="Line 25"/>
          <p:cNvSpPr>
            <a:spLocks noChangeShapeType="1"/>
          </p:cNvSpPr>
          <p:nvPr/>
        </p:nvSpPr>
        <p:spPr bwMode="auto">
          <a:xfrm flipV="1">
            <a:off x="2268538" y="5877717"/>
            <a:ext cx="1439862" cy="71437"/>
          </a:xfrm>
          <a:prstGeom prst="line">
            <a:avLst/>
          </a:prstGeom>
          <a:noFill/>
          <a:ln w="38100" cap="rnd">
            <a:solidFill>
              <a:srgbClr val="008000"/>
            </a:solidFill>
            <a:prstDash val="sysDot"/>
            <a:round/>
            <a:headEnd/>
            <a:tailEnd/>
          </a:ln>
        </p:spPr>
        <p:txBody>
          <a:bodyPr/>
          <a:lstStyle/>
          <a:p>
            <a:endParaRPr lang="en-US"/>
          </a:p>
        </p:txBody>
      </p:sp>
      <p:sp>
        <p:nvSpPr>
          <p:cNvPr id="32794" name="Line 26"/>
          <p:cNvSpPr>
            <a:spLocks noChangeShapeType="1"/>
          </p:cNvSpPr>
          <p:nvPr/>
        </p:nvSpPr>
        <p:spPr bwMode="auto">
          <a:xfrm flipH="1">
            <a:off x="3779838" y="4869654"/>
            <a:ext cx="1079500" cy="1008063"/>
          </a:xfrm>
          <a:prstGeom prst="line">
            <a:avLst/>
          </a:prstGeom>
          <a:noFill/>
          <a:ln w="38100" cap="rnd">
            <a:solidFill>
              <a:srgbClr val="008000"/>
            </a:solidFill>
            <a:prstDash val="sysDot"/>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slide(fromTop)">
                                      <p:cBhvr>
                                        <p:cTn id="7" dur="500"/>
                                        <p:tgtEl>
                                          <p:spTgt spid="3277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2776"/>
                                        </p:tgtEl>
                                        <p:attrNameLst>
                                          <p:attrName>style.visibility</p:attrName>
                                        </p:attrNameLst>
                                      </p:cBhvr>
                                      <p:to>
                                        <p:strVal val="visible"/>
                                      </p:to>
                                    </p:set>
                                    <p:animEffect transition="in" filter="slide(fromTop)">
                                      <p:cBhvr>
                                        <p:cTn id="10" dur="500"/>
                                        <p:tgtEl>
                                          <p:spTgt spid="3277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2775"/>
                                        </p:tgtEl>
                                        <p:attrNameLst>
                                          <p:attrName>style.visibility</p:attrName>
                                        </p:attrNameLst>
                                      </p:cBhvr>
                                      <p:to>
                                        <p:strVal val="visible"/>
                                      </p:to>
                                    </p:set>
                                    <p:animEffect transition="in" filter="wipe(up)">
                                      <p:cBhvr>
                                        <p:cTn id="14" dur="500"/>
                                        <p:tgtEl>
                                          <p:spTgt spid="3277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277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277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277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27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animEffect transition="in" filter="wipe(left)">
                                      <p:cBhvr>
                                        <p:cTn id="31" dur="500"/>
                                        <p:tgtEl>
                                          <p:spTgt spid="3277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32781"/>
                                        </p:tgtEl>
                                        <p:attrNameLst>
                                          <p:attrName>style.visibility</p:attrName>
                                        </p:attrNameLst>
                                      </p:cBhvr>
                                      <p:to>
                                        <p:strVal val="visible"/>
                                      </p:to>
                                    </p:set>
                                    <p:animEffect transition="in" filter="barn(outVertical)">
                                      <p:cBhvr>
                                        <p:cTn id="36" dur="1000"/>
                                        <p:tgtEl>
                                          <p:spTgt spid="327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782"/>
                                        </p:tgtEl>
                                        <p:attrNameLst>
                                          <p:attrName>style.visibility</p:attrName>
                                        </p:attrNameLst>
                                      </p:cBhvr>
                                      <p:to>
                                        <p:strVal val="visible"/>
                                      </p:to>
                                    </p:set>
                                    <p:animEffect transition="in" filter="fade">
                                      <p:cBhvr>
                                        <p:cTn id="39" dur="2000"/>
                                        <p:tgtEl>
                                          <p:spTgt spid="327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783"/>
                                        </p:tgtEl>
                                        <p:attrNameLst>
                                          <p:attrName>style.visibility</p:attrName>
                                        </p:attrNameLst>
                                      </p:cBhvr>
                                      <p:to>
                                        <p:strVal val="visible"/>
                                      </p:to>
                                    </p:set>
                                    <p:animEffect transition="in" filter="fade">
                                      <p:cBhvr>
                                        <p:cTn id="42" dur="2000"/>
                                        <p:tgtEl>
                                          <p:spTgt spid="3278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7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2792"/>
                                        </p:tgtEl>
                                        <p:attrNameLst>
                                          <p:attrName>style.visibility</p:attrName>
                                        </p:attrNameLst>
                                      </p:cBhvr>
                                      <p:to>
                                        <p:strVal val="visible"/>
                                      </p:to>
                                    </p:set>
                                    <p:animEffect transition="in" filter="wipe(up)">
                                      <p:cBhvr>
                                        <p:cTn id="51" dur="1000"/>
                                        <p:tgtEl>
                                          <p:spTgt spid="3279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2791"/>
                                        </p:tgtEl>
                                        <p:attrNameLst>
                                          <p:attrName>style.visibility</p:attrName>
                                        </p:attrNameLst>
                                      </p:cBhvr>
                                      <p:to>
                                        <p:strVal val="visible"/>
                                      </p:to>
                                    </p:set>
                                    <p:animEffect transition="in" filter="wipe(up)">
                                      <p:cBhvr>
                                        <p:cTn id="54" dur="1000"/>
                                        <p:tgtEl>
                                          <p:spTgt spid="3279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7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2794"/>
                                        </p:tgtEl>
                                        <p:attrNameLst>
                                          <p:attrName>style.visibility</p:attrName>
                                        </p:attrNameLst>
                                      </p:cBhvr>
                                      <p:to>
                                        <p:strVal val="visible"/>
                                      </p:to>
                                    </p:set>
                                    <p:animEffect transition="in" filter="wipe(down)">
                                      <p:cBhvr>
                                        <p:cTn id="63" dur="1000"/>
                                        <p:tgtEl>
                                          <p:spTgt spid="32794"/>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32793"/>
                                        </p:tgtEl>
                                        <p:attrNameLst>
                                          <p:attrName>style.visibility</p:attrName>
                                        </p:attrNameLst>
                                      </p:cBhvr>
                                      <p:to>
                                        <p:strVal val="visible"/>
                                      </p:to>
                                    </p:set>
                                    <p:animEffect transition="in" filter="wipe(right)">
                                      <p:cBhvr>
                                        <p:cTn id="66" dur="1000"/>
                                        <p:tgtEl>
                                          <p:spTgt spid="32793"/>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32786"/>
                                        </p:tgtEl>
                                        <p:attrNameLst>
                                          <p:attrName>style.visibility</p:attrName>
                                        </p:attrNameLst>
                                      </p:cBhvr>
                                      <p:to>
                                        <p:strVal val="visible"/>
                                      </p:to>
                                    </p:set>
                                    <p:anim calcmode="lin" valueType="num">
                                      <p:cBhvr>
                                        <p:cTn id="71" dur="1000" fill="hold"/>
                                        <p:tgtEl>
                                          <p:spTgt spid="32786"/>
                                        </p:tgtEl>
                                        <p:attrNameLst>
                                          <p:attrName>ppt_w</p:attrName>
                                        </p:attrNameLst>
                                      </p:cBhvr>
                                      <p:tavLst>
                                        <p:tav tm="0">
                                          <p:val>
                                            <p:strVal val="#ppt_w*0.70"/>
                                          </p:val>
                                        </p:tav>
                                        <p:tav tm="100000">
                                          <p:val>
                                            <p:strVal val="#ppt_w"/>
                                          </p:val>
                                        </p:tav>
                                      </p:tavLst>
                                    </p:anim>
                                    <p:anim calcmode="lin" valueType="num">
                                      <p:cBhvr>
                                        <p:cTn id="72" dur="1000" fill="hold"/>
                                        <p:tgtEl>
                                          <p:spTgt spid="32786"/>
                                        </p:tgtEl>
                                        <p:attrNameLst>
                                          <p:attrName>ppt_h</p:attrName>
                                        </p:attrNameLst>
                                      </p:cBhvr>
                                      <p:tavLst>
                                        <p:tav tm="0">
                                          <p:val>
                                            <p:strVal val="#ppt_h"/>
                                          </p:val>
                                        </p:tav>
                                        <p:tav tm="100000">
                                          <p:val>
                                            <p:strVal val="#ppt_h"/>
                                          </p:val>
                                        </p:tav>
                                      </p:tavLst>
                                    </p:anim>
                                    <p:animEffect transition="in" filter="fade">
                                      <p:cBhvr>
                                        <p:cTn id="73" dur="1000"/>
                                        <p:tgtEl>
                                          <p:spTgt spid="3278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2787"/>
                                        </p:tgtEl>
                                        <p:attrNameLst>
                                          <p:attrName>style.visibility</p:attrName>
                                        </p:attrNameLst>
                                      </p:cBhvr>
                                      <p:to>
                                        <p:strVal val="visible"/>
                                      </p:to>
                                    </p:set>
                                    <p:animEffect transition="in" filter="wipe(up)">
                                      <p:cBhvr>
                                        <p:cTn id="78" dur="1000"/>
                                        <p:tgtEl>
                                          <p:spTgt spid="3278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2790"/>
                                        </p:tgtEl>
                                        <p:attrNameLst>
                                          <p:attrName>style.visibility</p:attrName>
                                        </p:attrNameLst>
                                      </p:cBhvr>
                                      <p:to>
                                        <p:strVal val="visible"/>
                                      </p:to>
                                    </p:set>
                                    <p:animEffect transition="in" filter="wipe(up)">
                                      <p:cBhvr>
                                        <p:cTn id="81" dur="1000"/>
                                        <p:tgtEl>
                                          <p:spTgt spid="3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7" grpId="0" animBg="1"/>
      <p:bldP spid="32773" grpId="0" animBg="1"/>
      <p:bldP spid="32773" grpId="1" animBg="1"/>
      <p:bldP spid="32775" grpId="0"/>
      <p:bldP spid="32775" grpId="1"/>
      <p:bldP spid="32776" grpId="0" animBg="1"/>
      <p:bldP spid="32776" grpId="1" animBg="1"/>
      <p:bldP spid="32777" grpId="0" animBg="1"/>
      <p:bldP spid="32778" grpId="0" animBg="1"/>
      <p:bldP spid="32779" grpId="0" animBg="1"/>
      <p:bldP spid="32781" grpId="0" animBg="1"/>
      <p:bldP spid="32782" grpId="0" animBg="1"/>
      <p:bldP spid="32783" grpId="0" animBg="1"/>
      <p:bldP spid="32784" grpId="0" animBg="1"/>
      <p:bldP spid="32785" grpId="0" animBg="1"/>
      <p:bldP spid="32786" grpId="0" animBg="1"/>
      <p:bldP spid="32790" grpId="0" animBg="1"/>
      <p:bldP spid="32791" grpId="0" animBg="1"/>
      <p:bldP spid="32792" grpId="0" animBg="1"/>
      <p:bldP spid="32793" grpId="0" animBg="1"/>
      <p:bldP spid="327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p:cNvSpPr>
          <p:nvPr>
            <p:ph type="title"/>
          </p:nvPr>
        </p:nvSpPr>
        <p:spPr>
          <a:xfrm>
            <a:off x="446856" y="44624"/>
            <a:ext cx="8229600" cy="1143000"/>
          </a:xfrm>
        </p:spPr>
        <p:txBody>
          <a:bodyPr/>
          <a:lstStyle/>
          <a:p>
            <a:pPr eaLnBrk="1" hangingPunct="1"/>
            <a:r>
              <a:rPr lang="en-GB" b="1" dirty="0" smtClean="0"/>
              <a:t>Equidistance from 2 lines</a:t>
            </a:r>
            <a:endParaRPr lang="en-US" b="1" dirty="0" smtClean="0"/>
          </a:p>
        </p:txBody>
      </p:sp>
      <p:sp>
        <p:nvSpPr>
          <p:cNvPr id="32777" name="Oval 9"/>
          <p:cNvSpPr>
            <a:spLocks noChangeArrowheads="1"/>
          </p:cNvSpPr>
          <p:nvPr/>
        </p:nvSpPr>
        <p:spPr bwMode="auto">
          <a:xfrm>
            <a:off x="4067944" y="4509120"/>
            <a:ext cx="144462" cy="144462"/>
          </a:xfrm>
          <a:prstGeom prst="ellipse">
            <a:avLst/>
          </a:prstGeom>
          <a:solidFill>
            <a:schemeClr val="tx1"/>
          </a:solidFill>
          <a:ln w="9525">
            <a:solidFill>
              <a:schemeClr val="tx1"/>
            </a:solidFill>
            <a:round/>
            <a:headEnd/>
            <a:tailEnd/>
          </a:ln>
        </p:spPr>
        <p:txBody>
          <a:bodyPr wrap="none" anchor="ctr"/>
          <a:lstStyle/>
          <a:p>
            <a:endParaRPr lang="en-US"/>
          </a:p>
        </p:txBody>
      </p:sp>
      <p:sp>
        <p:nvSpPr>
          <p:cNvPr id="32778" name="Oval 10"/>
          <p:cNvSpPr>
            <a:spLocks noChangeArrowheads="1"/>
          </p:cNvSpPr>
          <p:nvPr/>
        </p:nvSpPr>
        <p:spPr bwMode="auto">
          <a:xfrm>
            <a:off x="5724128" y="2924944"/>
            <a:ext cx="144463" cy="144463"/>
          </a:xfrm>
          <a:prstGeom prst="ellipse">
            <a:avLst/>
          </a:prstGeom>
          <a:solidFill>
            <a:schemeClr val="tx1"/>
          </a:solidFill>
          <a:ln w="9525">
            <a:solidFill>
              <a:schemeClr val="tx1"/>
            </a:solidFill>
            <a:round/>
            <a:headEnd/>
            <a:tailEnd/>
          </a:ln>
        </p:spPr>
        <p:txBody>
          <a:bodyPr wrap="none" anchor="ctr"/>
          <a:lstStyle/>
          <a:p>
            <a:endParaRPr lang="en-US"/>
          </a:p>
        </p:txBody>
      </p:sp>
      <p:sp>
        <p:nvSpPr>
          <p:cNvPr id="32781" name="Line 13"/>
          <p:cNvSpPr>
            <a:spLocks noChangeShapeType="1"/>
          </p:cNvSpPr>
          <p:nvPr/>
        </p:nvSpPr>
        <p:spPr bwMode="auto">
          <a:xfrm rot="5400000">
            <a:off x="4716016" y="2132856"/>
            <a:ext cx="1800200" cy="6408712"/>
          </a:xfrm>
          <a:prstGeom prst="line">
            <a:avLst/>
          </a:prstGeom>
          <a:noFill/>
          <a:ln w="9525">
            <a:solidFill>
              <a:schemeClr val="tx1"/>
            </a:solidFill>
            <a:round/>
            <a:headEnd/>
            <a:tailEnd/>
          </a:ln>
        </p:spPr>
        <p:txBody>
          <a:bodyPr/>
          <a:lstStyle/>
          <a:p>
            <a:endParaRPr lang="en-US"/>
          </a:p>
        </p:txBody>
      </p:sp>
      <p:sp>
        <p:nvSpPr>
          <p:cNvPr id="32782" name="Rectangle 14"/>
          <p:cNvSpPr>
            <a:spLocks noChangeArrowheads="1"/>
          </p:cNvSpPr>
          <p:nvPr/>
        </p:nvSpPr>
        <p:spPr bwMode="auto">
          <a:xfrm rot="6480000">
            <a:off x="3591963" y="2376956"/>
            <a:ext cx="215900" cy="2159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2783" name="Rectangle 15"/>
          <p:cNvSpPr>
            <a:spLocks noChangeArrowheads="1"/>
          </p:cNvSpPr>
          <p:nvPr/>
        </p:nvSpPr>
        <p:spPr bwMode="auto">
          <a:xfrm rot="4560000">
            <a:off x="6035069" y="4905230"/>
            <a:ext cx="215900" cy="2159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2791" name="Line 23"/>
          <p:cNvSpPr>
            <a:spLocks noChangeShapeType="1"/>
          </p:cNvSpPr>
          <p:nvPr/>
        </p:nvSpPr>
        <p:spPr bwMode="auto">
          <a:xfrm>
            <a:off x="4139952" y="4581129"/>
            <a:ext cx="360040" cy="1008112"/>
          </a:xfrm>
          <a:prstGeom prst="line">
            <a:avLst/>
          </a:prstGeom>
          <a:noFill/>
          <a:ln w="38100" cap="rnd">
            <a:solidFill>
              <a:srgbClr val="FF6600"/>
            </a:solidFill>
            <a:prstDash val="sysDot"/>
            <a:round/>
            <a:headEnd/>
            <a:tailEnd/>
          </a:ln>
        </p:spPr>
        <p:txBody>
          <a:bodyPr/>
          <a:lstStyle/>
          <a:p>
            <a:endParaRPr lang="en-US"/>
          </a:p>
        </p:txBody>
      </p:sp>
      <p:sp>
        <p:nvSpPr>
          <p:cNvPr id="32792" name="Line 24"/>
          <p:cNvSpPr>
            <a:spLocks noChangeShapeType="1"/>
          </p:cNvSpPr>
          <p:nvPr/>
        </p:nvSpPr>
        <p:spPr bwMode="auto">
          <a:xfrm>
            <a:off x="3059832" y="4149080"/>
            <a:ext cx="1080120" cy="432048"/>
          </a:xfrm>
          <a:prstGeom prst="line">
            <a:avLst/>
          </a:prstGeom>
          <a:noFill/>
          <a:ln w="38100" cap="rnd">
            <a:solidFill>
              <a:srgbClr val="FF6600"/>
            </a:solidFill>
            <a:prstDash val="sysDot"/>
            <a:round/>
            <a:headEnd/>
            <a:tailEnd/>
          </a:ln>
        </p:spPr>
        <p:txBody>
          <a:bodyPr/>
          <a:lstStyle/>
          <a:p>
            <a:endParaRPr lang="en-US"/>
          </a:p>
        </p:txBody>
      </p:sp>
      <p:sp>
        <p:nvSpPr>
          <p:cNvPr id="32793" name="Line 25"/>
          <p:cNvSpPr>
            <a:spLocks noChangeShapeType="1"/>
          </p:cNvSpPr>
          <p:nvPr/>
        </p:nvSpPr>
        <p:spPr bwMode="auto">
          <a:xfrm>
            <a:off x="3635896" y="2276872"/>
            <a:ext cx="2160240" cy="720081"/>
          </a:xfrm>
          <a:prstGeom prst="line">
            <a:avLst/>
          </a:prstGeom>
          <a:noFill/>
          <a:ln w="38100" cap="rnd">
            <a:solidFill>
              <a:srgbClr val="008000"/>
            </a:solidFill>
            <a:prstDash val="sysDot"/>
            <a:round/>
            <a:headEnd/>
            <a:tailEnd/>
          </a:ln>
        </p:spPr>
        <p:txBody>
          <a:bodyPr/>
          <a:lstStyle/>
          <a:p>
            <a:endParaRPr lang="en-US"/>
          </a:p>
        </p:txBody>
      </p:sp>
      <p:sp>
        <p:nvSpPr>
          <p:cNvPr id="32794" name="Line 26"/>
          <p:cNvSpPr>
            <a:spLocks noChangeShapeType="1"/>
          </p:cNvSpPr>
          <p:nvPr/>
        </p:nvSpPr>
        <p:spPr bwMode="auto">
          <a:xfrm>
            <a:off x="5796136" y="2996952"/>
            <a:ext cx="576064" cy="2088231"/>
          </a:xfrm>
          <a:prstGeom prst="line">
            <a:avLst/>
          </a:prstGeom>
          <a:noFill/>
          <a:ln w="38100" cap="rnd">
            <a:solidFill>
              <a:srgbClr val="008000"/>
            </a:solidFill>
            <a:prstDash val="sysDot"/>
            <a:round/>
            <a:headEnd/>
            <a:tailEnd/>
          </a:ln>
        </p:spPr>
        <p:txBody>
          <a:bodyPr/>
          <a:lstStyle/>
          <a:p>
            <a:endParaRPr lang="en-US"/>
          </a:p>
        </p:txBody>
      </p:sp>
      <p:sp>
        <p:nvSpPr>
          <p:cNvPr id="21" name="Line 13"/>
          <p:cNvSpPr>
            <a:spLocks noChangeShapeType="1"/>
          </p:cNvSpPr>
          <p:nvPr/>
        </p:nvSpPr>
        <p:spPr bwMode="auto">
          <a:xfrm rot="5400000">
            <a:off x="755576" y="3140968"/>
            <a:ext cx="4752528" cy="1440160"/>
          </a:xfrm>
          <a:prstGeom prst="line">
            <a:avLst/>
          </a:prstGeom>
          <a:noFill/>
          <a:ln w="9525">
            <a:solidFill>
              <a:schemeClr val="tx1"/>
            </a:solidFill>
            <a:round/>
            <a:headEnd/>
            <a:tailEnd/>
          </a:ln>
        </p:spPr>
        <p:txBody>
          <a:bodyPr/>
          <a:lstStyle/>
          <a:p>
            <a:endParaRPr lang="en-US"/>
          </a:p>
        </p:txBody>
      </p:sp>
      <p:sp>
        <p:nvSpPr>
          <p:cNvPr id="22" name="Line 13"/>
          <p:cNvSpPr>
            <a:spLocks noChangeShapeType="1"/>
          </p:cNvSpPr>
          <p:nvPr/>
        </p:nvSpPr>
        <p:spPr bwMode="auto">
          <a:xfrm rot="5400000">
            <a:off x="2519772" y="1520788"/>
            <a:ext cx="4608512" cy="4824536"/>
          </a:xfrm>
          <a:prstGeom prst="line">
            <a:avLst/>
          </a:prstGeom>
          <a:noFill/>
          <a:ln w="19050">
            <a:solidFill>
              <a:srgbClr val="FF0000"/>
            </a:solidFill>
            <a:round/>
            <a:headEnd/>
            <a:tailEnd/>
          </a:ln>
        </p:spPr>
        <p:txBody>
          <a:bodyPr/>
          <a:lstStyle/>
          <a:p>
            <a:endParaRPr lang="en-US"/>
          </a:p>
        </p:txBody>
      </p:sp>
      <p:sp>
        <p:nvSpPr>
          <p:cNvPr id="23" name="Rectangle 15"/>
          <p:cNvSpPr>
            <a:spLocks noChangeArrowheads="1"/>
          </p:cNvSpPr>
          <p:nvPr/>
        </p:nvSpPr>
        <p:spPr bwMode="auto">
          <a:xfrm rot="4560000">
            <a:off x="4162861" y="5422439"/>
            <a:ext cx="215900" cy="2159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4" name="Rectangle 14"/>
          <p:cNvSpPr>
            <a:spLocks noChangeArrowheads="1"/>
          </p:cNvSpPr>
          <p:nvPr/>
        </p:nvSpPr>
        <p:spPr bwMode="auto">
          <a:xfrm rot="6480000">
            <a:off x="3087907" y="4265145"/>
            <a:ext cx="215900" cy="215900"/>
          </a:xfrm>
          <a:prstGeom prst="rect">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77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794"/>
                                        </p:tgtEl>
                                        <p:attrNameLst>
                                          <p:attrName>style.visibility</p:attrName>
                                        </p:attrNameLst>
                                      </p:cBhvr>
                                      <p:to>
                                        <p:strVal val="visible"/>
                                      </p:to>
                                    </p:set>
                                    <p:animEffect transition="in" filter="wipe(up)">
                                      <p:cBhvr>
                                        <p:cTn id="22" dur="500"/>
                                        <p:tgtEl>
                                          <p:spTgt spid="32794"/>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2793"/>
                                        </p:tgtEl>
                                        <p:attrNameLst>
                                          <p:attrName>style.visibility</p:attrName>
                                        </p:attrNameLst>
                                      </p:cBhvr>
                                      <p:to>
                                        <p:strVal val="visible"/>
                                      </p:to>
                                    </p:set>
                                    <p:animEffect transition="in" filter="wipe(right)">
                                      <p:cBhvr>
                                        <p:cTn id="25" dur="500"/>
                                        <p:tgtEl>
                                          <p:spTgt spid="32793"/>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2783"/>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278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77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2791"/>
                                        </p:tgtEl>
                                        <p:attrNameLst>
                                          <p:attrName>style.visibility</p:attrName>
                                        </p:attrNameLst>
                                      </p:cBhvr>
                                      <p:to>
                                        <p:strVal val="visible"/>
                                      </p:to>
                                    </p:set>
                                    <p:animEffect transition="in" filter="wipe(up)">
                                      <p:cBhvr>
                                        <p:cTn id="40" dur="500"/>
                                        <p:tgtEl>
                                          <p:spTgt spid="3279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2792"/>
                                        </p:tgtEl>
                                        <p:attrNameLst>
                                          <p:attrName>style.visibility</p:attrName>
                                        </p:attrNameLst>
                                      </p:cBhvr>
                                      <p:to>
                                        <p:strVal val="visible"/>
                                      </p:to>
                                    </p:set>
                                    <p:animEffect transition="in" filter="wipe(right)">
                                      <p:cBhvr>
                                        <p:cTn id="43" dur="500"/>
                                        <p:tgtEl>
                                          <p:spTgt spid="32792"/>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P spid="32778" grpId="0" animBg="1"/>
      <p:bldP spid="32781" grpId="0" animBg="1"/>
      <p:bldP spid="32782" grpId="0" animBg="1"/>
      <p:bldP spid="32783" grpId="0" animBg="1"/>
      <p:bldP spid="32791" grpId="0" animBg="1"/>
      <p:bldP spid="32792" grpId="0" animBg="1"/>
      <p:bldP spid="32793" grpId="0" animBg="1"/>
      <p:bldP spid="32794"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971550" y="219075"/>
            <a:ext cx="7345363" cy="762000"/>
          </a:xfrm>
          <a:prstGeom prst="rect">
            <a:avLst/>
          </a:prstGeom>
          <a:noFill/>
          <a:ln w="9525">
            <a:noFill/>
            <a:miter lim="800000"/>
            <a:headEnd/>
            <a:tailEnd/>
          </a:ln>
        </p:spPr>
        <p:txBody>
          <a:bodyPr>
            <a:spAutoFit/>
          </a:bodyPr>
          <a:lstStyle/>
          <a:p>
            <a:r>
              <a:rPr lang="en-GB" sz="4400" b="1" u="sng">
                <a:latin typeface="Calibri" pitchFamily="34" charset="0"/>
              </a:rPr>
              <a:t>Constructing Bisectors – recap</a:t>
            </a:r>
            <a:endParaRPr lang="en-GB" b="1" u="sng">
              <a:latin typeface="Calibri" pitchFamily="34" charset="0"/>
            </a:endParaRPr>
          </a:p>
        </p:txBody>
      </p:sp>
      <p:sp>
        <p:nvSpPr>
          <p:cNvPr id="5123" name="TextBox 3"/>
          <p:cNvSpPr txBox="1">
            <a:spLocks noChangeArrowheads="1"/>
          </p:cNvSpPr>
          <p:nvPr/>
        </p:nvSpPr>
        <p:spPr bwMode="auto">
          <a:xfrm>
            <a:off x="503238" y="1500188"/>
            <a:ext cx="8532812" cy="3441700"/>
          </a:xfrm>
          <a:prstGeom prst="rect">
            <a:avLst/>
          </a:prstGeom>
          <a:noFill/>
          <a:ln w="9525">
            <a:noFill/>
            <a:miter lim="800000"/>
            <a:headEnd/>
            <a:tailEnd/>
          </a:ln>
        </p:spPr>
        <p:txBody>
          <a:bodyPr>
            <a:spAutoFit/>
          </a:bodyPr>
          <a:lstStyle/>
          <a:p>
            <a:pPr algn="l"/>
            <a:r>
              <a:rPr lang="en-GB" sz="4400">
                <a:latin typeface="Calibri" pitchFamily="34" charset="0"/>
              </a:rPr>
              <a:t>Points </a:t>
            </a:r>
            <a:r>
              <a:rPr lang="en-GB" sz="4400" b="1" i="1">
                <a:latin typeface="Calibri" pitchFamily="34" charset="0"/>
              </a:rPr>
              <a:t>equidistant</a:t>
            </a:r>
            <a:r>
              <a:rPr lang="en-GB" sz="4400">
                <a:latin typeface="Calibri" pitchFamily="34" charset="0"/>
              </a:rPr>
              <a:t> from two points form a </a:t>
            </a:r>
            <a:r>
              <a:rPr lang="en-GB" sz="4400" b="1">
                <a:latin typeface="Calibri" pitchFamily="34" charset="0"/>
              </a:rPr>
              <a:t>perpendicular bisector</a:t>
            </a:r>
          </a:p>
          <a:p>
            <a:pPr algn="l">
              <a:buFont typeface="Arial" charset="0"/>
              <a:buChar char="•"/>
            </a:pPr>
            <a:endParaRPr lang="en-GB" sz="4400">
              <a:latin typeface="Calibri" pitchFamily="34" charset="0"/>
            </a:endParaRPr>
          </a:p>
          <a:p>
            <a:pPr algn="l">
              <a:buFont typeface="Arial" charset="0"/>
              <a:buNone/>
            </a:pPr>
            <a:r>
              <a:rPr lang="en-GB" sz="4400">
                <a:latin typeface="Calibri" pitchFamily="34" charset="0"/>
              </a:rPr>
              <a:t>Points </a:t>
            </a:r>
            <a:r>
              <a:rPr lang="en-GB" sz="4400" b="1" i="1">
                <a:latin typeface="Calibri" pitchFamily="34" charset="0"/>
              </a:rPr>
              <a:t>equidistant</a:t>
            </a:r>
            <a:r>
              <a:rPr lang="en-GB" sz="4400">
                <a:latin typeface="Calibri" pitchFamily="34" charset="0"/>
              </a:rPr>
              <a:t> from two lines form an </a:t>
            </a:r>
            <a:r>
              <a:rPr lang="en-GB" sz="4400" b="1">
                <a:latin typeface="Calibri" pitchFamily="34" charset="0"/>
              </a:rPr>
              <a:t>angle bisector</a:t>
            </a:r>
            <a:endParaRPr lang="en-GB" b="1">
              <a:latin typeface="Calibri" pitchFamily="34" charset="0"/>
            </a:endParaRPr>
          </a:p>
        </p:txBody>
      </p:sp>
      <p:sp>
        <p:nvSpPr>
          <p:cNvPr id="4" name="Rectangle 3"/>
          <p:cNvSpPr/>
          <p:nvPr/>
        </p:nvSpPr>
        <p:spPr>
          <a:xfrm>
            <a:off x="2123728" y="2276872"/>
            <a:ext cx="540067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2483768" y="4293096"/>
            <a:ext cx="540067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971550" y="219075"/>
            <a:ext cx="7345363" cy="762000"/>
          </a:xfrm>
          <a:prstGeom prst="rect">
            <a:avLst/>
          </a:prstGeom>
          <a:noFill/>
          <a:ln w="9525">
            <a:noFill/>
            <a:miter lim="800000"/>
            <a:headEnd/>
            <a:tailEnd/>
          </a:ln>
        </p:spPr>
        <p:txBody>
          <a:bodyPr>
            <a:spAutoFit/>
          </a:bodyPr>
          <a:lstStyle/>
          <a:p>
            <a:r>
              <a:rPr lang="en-GB" sz="4400" b="1" u="sng">
                <a:latin typeface="Calibri" pitchFamily="34" charset="0"/>
              </a:rPr>
              <a:t>Recap</a:t>
            </a:r>
            <a:endParaRPr lang="en-GB" b="1" u="sng">
              <a:latin typeface="Calibri" pitchFamily="34" charset="0"/>
            </a:endParaRPr>
          </a:p>
        </p:txBody>
      </p:sp>
      <p:sp>
        <p:nvSpPr>
          <p:cNvPr id="4099" name="TextBox 3"/>
          <p:cNvSpPr txBox="1">
            <a:spLocks noChangeArrowheads="1"/>
          </p:cNvSpPr>
          <p:nvPr/>
        </p:nvSpPr>
        <p:spPr bwMode="auto">
          <a:xfrm>
            <a:off x="323850" y="1052513"/>
            <a:ext cx="8532813" cy="1446212"/>
          </a:xfrm>
          <a:prstGeom prst="rect">
            <a:avLst/>
          </a:prstGeom>
          <a:noFill/>
          <a:ln w="9525">
            <a:noFill/>
            <a:miter lim="800000"/>
            <a:headEnd/>
            <a:tailEnd/>
          </a:ln>
        </p:spPr>
        <p:txBody>
          <a:bodyPr>
            <a:spAutoFit/>
          </a:bodyPr>
          <a:lstStyle/>
          <a:p>
            <a:pPr algn="l"/>
            <a:r>
              <a:rPr lang="en-GB" sz="4400">
                <a:latin typeface="Calibri" pitchFamily="34" charset="0"/>
              </a:rPr>
              <a:t>Points </a:t>
            </a:r>
            <a:r>
              <a:rPr lang="en-GB" sz="4400" b="1" i="1">
                <a:latin typeface="Calibri" pitchFamily="34" charset="0"/>
              </a:rPr>
              <a:t>equidistant</a:t>
            </a:r>
            <a:r>
              <a:rPr lang="en-GB" sz="4400">
                <a:latin typeface="Calibri" pitchFamily="34" charset="0"/>
              </a:rPr>
              <a:t> from one point form a </a:t>
            </a:r>
            <a:r>
              <a:rPr lang="en-GB" sz="4400" b="1">
                <a:latin typeface="Calibri" pitchFamily="34" charset="0"/>
              </a:rPr>
              <a:t>circle</a:t>
            </a:r>
          </a:p>
        </p:txBody>
      </p:sp>
      <p:sp>
        <p:nvSpPr>
          <p:cNvPr id="4" name="Rectangle 3"/>
          <p:cNvSpPr/>
          <p:nvPr/>
        </p:nvSpPr>
        <p:spPr>
          <a:xfrm>
            <a:off x="1979613" y="1773238"/>
            <a:ext cx="5400675"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TextBox 3"/>
          <p:cNvSpPr txBox="1">
            <a:spLocks noChangeArrowheads="1"/>
          </p:cNvSpPr>
          <p:nvPr/>
        </p:nvSpPr>
        <p:spPr bwMode="auto">
          <a:xfrm>
            <a:off x="323850" y="3284984"/>
            <a:ext cx="8532813" cy="1446213"/>
          </a:xfrm>
          <a:prstGeom prst="rect">
            <a:avLst/>
          </a:prstGeom>
          <a:noFill/>
          <a:ln w="9525">
            <a:noFill/>
            <a:miter lim="800000"/>
            <a:headEnd/>
            <a:tailEnd/>
          </a:ln>
        </p:spPr>
        <p:txBody>
          <a:bodyPr>
            <a:spAutoFit/>
          </a:bodyPr>
          <a:lstStyle/>
          <a:p>
            <a:pPr algn="l"/>
            <a:r>
              <a:rPr lang="en-GB" sz="4400">
                <a:latin typeface="Calibri" pitchFamily="34" charset="0"/>
              </a:rPr>
              <a:t>Points </a:t>
            </a:r>
            <a:r>
              <a:rPr lang="en-GB" sz="4400" b="1" i="1">
                <a:latin typeface="Calibri" pitchFamily="34" charset="0"/>
              </a:rPr>
              <a:t>within a given distance</a:t>
            </a:r>
            <a:r>
              <a:rPr lang="en-GB" sz="4400">
                <a:latin typeface="Calibri" pitchFamily="34" charset="0"/>
              </a:rPr>
              <a:t> from a point form a </a:t>
            </a:r>
            <a:r>
              <a:rPr lang="en-GB" sz="4400" b="1">
                <a:latin typeface="Calibri" pitchFamily="34" charset="0"/>
              </a:rPr>
              <a:t>shaded circle</a:t>
            </a:r>
          </a:p>
        </p:txBody>
      </p:sp>
      <p:sp>
        <p:nvSpPr>
          <p:cNvPr id="8" name="Rectangle 7"/>
          <p:cNvSpPr/>
          <p:nvPr/>
        </p:nvSpPr>
        <p:spPr>
          <a:xfrm>
            <a:off x="3743325" y="4012059"/>
            <a:ext cx="4860925"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 grpId="0" animBg="1"/>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203575" y="2852738"/>
            <a:ext cx="3168650" cy="3168650"/>
          </a:xfrm>
          <a:prstGeom prst="rect">
            <a:avLst/>
          </a:prstGeom>
          <a:noFill/>
          <a:ln w="63500">
            <a:solidFill>
              <a:schemeClr val="tx1"/>
            </a:solidFill>
            <a:miter lim="800000"/>
            <a:headEnd/>
            <a:tailEnd/>
          </a:ln>
        </p:spPr>
        <p:txBody>
          <a:bodyPr wrap="none" anchor="ctr"/>
          <a:lstStyle/>
          <a:p>
            <a:endParaRPr lang="en-US"/>
          </a:p>
        </p:txBody>
      </p:sp>
      <p:sp>
        <p:nvSpPr>
          <p:cNvPr id="19462" name="Text Box 6"/>
          <p:cNvSpPr txBox="1">
            <a:spLocks noChangeArrowheads="1"/>
          </p:cNvSpPr>
          <p:nvPr/>
        </p:nvSpPr>
        <p:spPr bwMode="auto">
          <a:xfrm>
            <a:off x="2700338" y="2276475"/>
            <a:ext cx="576262" cy="641350"/>
          </a:xfrm>
          <a:prstGeom prst="rect">
            <a:avLst/>
          </a:prstGeom>
          <a:noFill/>
          <a:ln w="9525">
            <a:noFill/>
            <a:miter lim="800000"/>
            <a:headEnd/>
            <a:tailEnd/>
          </a:ln>
          <a:effectLst/>
        </p:spPr>
        <p:txBody>
          <a:bodyPr>
            <a:spAutoFit/>
          </a:bodyPr>
          <a:lstStyle/>
          <a:p>
            <a:pPr algn="l">
              <a:spcBef>
                <a:spcPct val="50000"/>
              </a:spcBef>
              <a:defRPr/>
            </a:pPr>
            <a:r>
              <a:rPr lang="en-GB" sz="3600" b="1">
                <a:effectLst>
                  <a:outerShdw blurRad="38100" dist="38100" dir="2700000" algn="tl">
                    <a:srgbClr val="C0C0C0"/>
                  </a:outerShdw>
                </a:effectLst>
              </a:rPr>
              <a:t>A</a:t>
            </a:r>
            <a:endParaRPr lang="en-US" sz="3600" b="1">
              <a:effectLst>
                <a:outerShdw blurRad="38100" dist="38100" dir="2700000" algn="tl">
                  <a:srgbClr val="C0C0C0"/>
                </a:outerShdw>
              </a:effectLst>
            </a:endParaRPr>
          </a:p>
        </p:txBody>
      </p:sp>
      <p:sp>
        <p:nvSpPr>
          <p:cNvPr id="19463" name="Text Box 7"/>
          <p:cNvSpPr txBox="1">
            <a:spLocks noChangeArrowheads="1"/>
          </p:cNvSpPr>
          <p:nvPr/>
        </p:nvSpPr>
        <p:spPr bwMode="auto">
          <a:xfrm>
            <a:off x="6372225" y="2276475"/>
            <a:ext cx="576263" cy="641350"/>
          </a:xfrm>
          <a:prstGeom prst="rect">
            <a:avLst/>
          </a:prstGeom>
          <a:noFill/>
          <a:ln w="9525">
            <a:noFill/>
            <a:miter lim="800000"/>
            <a:headEnd/>
            <a:tailEnd/>
          </a:ln>
          <a:effectLst/>
        </p:spPr>
        <p:txBody>
          <a:bodyPr>
            <a:spAutoFit/>
          </a:bodyPr>
          <a:lstStyle/>
          <a:p>
            <a:pPr algn="l">
              <a:spcBef>
                <a:spcPct val="50000"/>
              </a:spcBef>
              <a:defRPr/>
            </a:pPr>
            <a:r>
              <a:rPr lang="en-GB" sz="3600" b="1">
                <a:effectLst>
                  <a:outerShdw blurRad="38100" dist="38100" dir="2700000" algn="tl">
                    <a:srgbClr val="C0C0C0"/>
                  </a:outerShdw>
                </a:effectLst>
              </a:rPr>
              <a:t>B</a:t>
            </a:r>
            <a:endParaRPr lang="en-US" sz="3600" b="1">
              <a:effectLst>
                <a:outerShdw blurRad="38100" dist="38100" dir="2700000" algn="tl">
                  <a:srgbClr val="C0C0C0"/>
                </a:outerShdw>
              </a:effectLst>
            </a:endParaRPr>
          </a:p>
        </p:txBody>
      </p:sp>
      <p:sp>
        <p:nvSpPr>
          <p:cNvPr id="19464" name="Text Box 8"/>
          <p:cNvSpPr txBox="1">
            <a:spLocks noChangeArrowheads="1"/>
          </p:cNvSpPr>
          <p:nvPr/>
        </p:nvSpPr>
        <p:spPr bwMode="auto">
          <a:xfrm>
            <a:off x="6372225" y="5883275"/>
            <a:ext cx="576263" cy="641350"/>
          </a:xfrm>
          <a:prstGeom prst="rect">
            <a:avLst/>
          </a:prstGeom>
          <a:noFill/>
          <a:ln w="9525">
            <a:noFill/>
            <a:miter lim="800000"/>
            <a:headEnd/>
            <a:tailEnd/>
          </a:ln>
          <a:effectLst/>
        </p:spPr>
        <p:txBody>
          <a:bodyPr>
            <a:spAutoFit/>
          </a:bodyPr>
          <a:lstStyle/>
          <a:p>
            <a:pPr algn="l">
              <a:spcBef>
                <a:spcPct val="50000"/>
              </a:spcBef>
              <a:defRPr/>
            </a:pPr>
            <a:r>
              <a:rPr lang="en-GB" sz="3600" b="1">
                <a:effectLst>
                  <a:outerShdw blurRad="38100" dist="38100" dir="2700000" algn="tl">
                    <a:srgbClr val="C0C0C0"/>
                  </a:outerShdw>
                </a:effectLst>
              </a:rPr>
              <a:t>C</a:t>
            </a:r>
            <a:endParaRPr lang="en-US" sz="3600" b="1">
              <a:effectLst>
                <a:outerShdw blurRad="38100" dist="38100" dir="2700000" algn="tl">
                  <a:srgbClr val="C0C0C0"/>
                </a:outerShdw>
              </a:effectLst>
            </a:endParaRPr>
          </a:p>
        </p:txBody>
      </p:sp>
      <p:sp>
        <p:nvSpPr>
          <p:cNvPr id="19465" name="Text Box 9"/>
          <p:cNvSpPr txBox="1">
            <a:spLocks noChangeArrowheads="1"/>
          </p:cNvSpPr>
          <p:nvPr/>
        </p:nvSpPr>
        <p:spPr bwMode="auto">
          <a:xfrm>
            <a:off x="2700338" y="5876925"/>
            <a:ext cx="576262" cy="641350"/>
          </a:xfrm>
          <a:prstGeom prst="rect">
            <a:avLst/>
          </a:prstGeom>
          <a:noFill/>
          <a:ln w="9525">
            <a:noFill/>
            <a:miter lim="800000"/>
            <a:headEnd/>
            <a:tailEnd/>
          </a:ln>
          <a:effectLst/>
        </p:spPr>
        <p:txBody>
          <a:bodyPr>
            <a:spAutoFit/>
          </a:bodyPr>
          <a:lstStyle/>
          <a:p>
            <a:pPr algn="l">
              <a:spcBef>
                <a:spcPct val="50000"/>
              </a:spcBef>
              <a:defRPr/>
            </a:pPr>
            <a:r>
              <a:rPr lang="en-GB" sz="3600" b="1">
                <a:effectLst>
                  <a:outerShdw blurRad="38100" dist="38100" dir="2700000" algn="tl">
                    <a:srgbClr val="C0C0C0"/>
                  </a:outerShdw>
                </a:effectLst>
              </a:rPr>
              <a:t>D</a:t>
            </a:r>
            <a:endParaRPr lang="en-US" sz="3600" b="1">
              <a:effectLst>
                <a:outerShdw blurRad="38100" dist="38100" dir="2700000" algn="tl">
                  <a:srgbClr val="C0C0C0"/>
                </a:outerShdw>
              </a:effectLst>
            </a:endParaRPr>
          </a:p>
        </p:txBody>
      </p:sp>
      <p:sp>
        <p:nvSpPr>
          <p:cNvPr id="19466" name="Text Box 10"/>
          <p:cNvSpPr txBox="1">
            <a:spLocks noChangeArrowheads="1"/>
          </p:cNvSpPr>
          <p:nvPr/>
        </p:nvSpPr>
        <p:spPr bwMode="auto">
          <a:xfrm>
            <a:off x="755650" y="0"/>
            <a:ext cx="8388350" cy="2043113"/>
          </a:xfrm>
          <a:prstGeom prst="rect">
            <a:avLst/>
          </a:prstGeom>
          <a:noFill/>
          <a:ln w="9525">
            <a:noFill/>
            <a:miter lim="800000"/>
            <a:headEnd/>
            <a:tailEnd/>
          </a:ln>
        </p:spPr>
        <p:txBody>
          <a:bodyPr>
            <a:spAutoFit/>
          </a:bodyPr>
          <a:lstStyle/>
          <a:p>
            <a:pPr algn="l">
              <a:spcBef>
                <a:spcPct val="50000"/>
              </a:spcBef>
            </a:pPr>
            <a:r>
              <a:rPr lang="en-GB" sz="3200" b="1" i="1"/>
              <a:t>Shade in the part of the square that is:</a:t>
            </a:r>
          </a:p>
          <a:p>
            <a:pPr algn="l">
              <a:spcBef>
                <a:spcPct val="50000"/>
              </a:spcBef>
              <a:buFontTx/>
              <a:buChar char="•"/>
            </a:pPr>
            <a:r>
              <a:rPr lang="en-GB" sz="3200"/>
              <a:t>Closer to A than C, </a:t>
            </a:r>
            <a:r>
              <a:rPr lang="en-GB" sz="3200" i="1"/>
              <a:t>and</a:t>
            </a:r>
          </a:p>
          <a:p>
            <a:pPr algn="l">
              <a:spcBef>
                <a:spcPct val="50000"/>
              </a:spcBef>
              <a:buFontTx/>
              <a:buChar char="•"/>
            </a:pPr>
            <a:r>
              <a:rPr lang="en-GB" sz="3200"/>
              <a:t>Closer to B than D</a:t>
            </a:r>
            <a:endParaRPr lang="en-US" sz="3200"/>
          </a:p>
        </p:txBody>
      </p:sp>
      <p:sp>
        <p:nvSpPr>
          <p:cNvPr id="19469" name="AutoShape 13"/>
          <p:cNvSpPr>
            <a:spLocks noChangeArrowheads="1"/>
          </p:cNvSpPr>
          <p:nvPr/>
        </p:nvSpPr>
        <p:spPr bwMode="auto">
          <a:xfrm rot="5400000">
            <a:off x="3203575" y="2851150"/>
            <a:ext cx="3168650" cy="3168650"/>
          </a:xfrm>
          <a:prstGeom prst="rtTriangle">
            <a:avLst/>
          </a:prstGeom>
          <a:solidFill>
            <a:schemeClr val="accent1">
              <a:alpha val="50195"/>
            </a:schemeClr>
          </a:solidFill>
          <a:ln w="25400" algn="ctr">
            <a:solidFill>
              <a:schemeClr val="tx1"/>
            </a:solidFill>
            <a:miter lim="800000"/>
            <a:headEnd type="none" w="lg" len="lg"/>
            <a:tailEnd type="none" w="lg" len="lg"/>
          </a:ln>
        </p:spPr>
        <p:txBody>
          <a:bodyPr wrap="none" anchor="ctr"/>
          <a:lstStyle/>
          <a:p>
            <a:endParaRPr lang="en-US"/>
          </a:p>
        </p:txBody>
      </p:sp>
      <p:sp>
        <p:nvSpPr>
          <p:cNvPr id="19470" name="AutoShape 14"/>
          <p:cNvSpPr>
            <a:spLocks noChangeArrowheads="1"/>
          </p:cNvSpPr>
          <p:nvPr/>
        </p:nvSpPr>
        <p:spPr bwMode="auto">
          <a:xfrm rot="10800000">
            <a:off x="3203575" y="2851150"/>
            <a:ext cx="3168650" cy="3168650"/>
          </a:xfrm>
          <a:prstGeom prst="rtTriangle">
            <a:avLst/>
          </a:prstGeom>
          <a:solidFill>
            <a:srgbClr val="99CC00">
              <a:alpha val="50195"/>
            </a:srgbClr>
          </a:solidFill>
          <a:ln w="25400" algn="ctr">
            <a:solidFill>
              <a:schemeClr val="tx1"/>
            </a:solidFill>
            <a:miter lim="800000"/>
            <a:headEnd type="none" w="lg" len="lg"/>
            <a:tailEnd type="none" w="lg" len="lg"/>
          </a:ln>
        </p:spPr>
        <p:txBody>
          <a:bodyPr wrap="none" anchor="ctr"/>
          <a:lstStyle/>
          <a:p>
            <a:endParaRPr lang="en-US"/>
          </a:p>
        </p:txBody>
      </p:sp>
      <p:sp>
        <p:nvSpPr>
          <p:cNvPr id="19472" name="AutoShape 16"/>
          <p:cNvSpPr>
            <a:spLocks noChangeArrowheads="1"/>
          </p:cNvSpPr>
          <p:nvPr/>
        </p:nvSpPr>
        <p:spPr bwMode="auto">
          <a:xfrm rot="10800000">
            <a:off x="3203575" y="2851150"/>
            <a:ext cx="3168650" cy="1584325"/>
          </a:xfrm>
          <a:prstGeom prst="triangle">
            <a:avLst>
              <a:gd name="adj" fmla="val 50000"/>
            </a:avLst>
          </a:prstGeom>
          <a:solidFill>
            <a:schemeClr val="tx1">
              <a:lumMod val="75000"/>
              <a:lumOff val="25000"/>
            </a:schemeClr>
          </a:solidFill>
          <a:ln w="25400" algn="ctr">
            <a:solidFill>
              <a:schemeClr val="tx1"/>
            </a:solidFill>
            <a:miter lim="800000"/>
            <a:headEnd type="none" w="lg" len="lg"/>
            <a:tailEnd type="none" w="lg" len="lg"/>
          </a:ln>
          <a:effectLst/>
        </p:spPr>
        <p:txBody>
          <a:bodyPr wrap="none" anchor="ctr"/>
          <a:lstStyle/>
          <a:p>
            <a:pPr>
              <a:defRPr/>
            </a:pPr>
            <a:endParaRPr lang="en-US"/>
          </a:p>
        </p:txBody>
      </p:sp>
      <p:sp>
        <p:nvSpPr>
          <p:cNvPr id="19468" name="Line 12"/>
          <p:cNvSpPr>
            <a:spLocks noChangeShapeType="1"/>
          </p:cNvSpPr>
          <p:nvPr/>
        </p:nvSpPr>
        <p:spPr bwMode="auto">
          <a:xfrm flipV="1">
            <a:off x="1476375" y="3355975"/>
            <a:ext cx="3167063" cy="720725"/>
          </a:xfrm>
          <a:prstGeom prst="line">
            <a:avLst/>
          </a:prstGeom>
          <a:noFill/>
          <a:ln w="63500">
            <a:solidFill>
              <a:schemeClr val="tx1"/>
            </a:solidFill>
            <a:round/>
            <a:headEnd/>
            <a:tailEnd type="arrow"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animEffect transition="in" filter="wipe(right)">
                                      <p:cBhvr>
                                        <p:cTn id="7" dur="1000"/>
                                        <p:tgtEl>
                                          <p:spTgt spid="19469"/>
                                        </p:tgtEl>
                                      </p:cBhvr>
                                    </p:animEffect>
                                  </p:childTnLst>
                                </p:cTn>
                              </p:par>
                              <p:par>
                                <p:cTn id="8" presetID="5" presetClass="emph" presetSubtype="1" nodeType="withEffect">
                                  <p:stCondLst>
                                    <p:cond delay="0"/>
                                  </p:stCondLst>
                                  <p:endCondLst>
                                    <p:cond evt="onNext" delay="0">
                                      <p:tgtEl>
                                        <p:sldTgt/>
                                      </p:tgtEl>
                                    </p:cond>
                                  </p:endCondLst>
                                  <p:childTnLst>
                                    <p:set>
                                      <p:cBhvr override="childStyle">
                                        <p:cTn id="9" dur="indefinite"/>
                                        <p:tgtEl>
                                          <p:spTgt spid="19466">
                                            <p:txEl>
                                              <p:pRg st="1" end="1"/>
                                            </p:txEl>
                                          </p:spTgt>
                                        </p:tgtEl>
                                        <p:attrNameLst>
                                          <p:attrName>style.fontStyle</p:attrName>
                                        </p:attrNameLst>
                                      </p:cBhvr>
                                      <p:to>
                                        <p:strVal val="normal"/>
                                      </p:to>
                                    </p:set>
                                    <p:set>
                                      <p:cBhvr override="childStyle">
                                        <p:cTn id="10" dur="indefinite"/>
                                        <p:tgtEl>
                                          <p:spTgt spid="19466">
                                            <p:txEl>
                                              <p:pRg st="1" end="1"/>
                                            </p:txEl>
                                          </p:spTgt>
                                        </p:tgtEl>
                                        <p:attrNameLst>
                                          <p:attrName>style.fontWeight</p:attrName>
                                        </p:attrNameLst>
                                      </p:cBhvr>
                                      <p:to>
                                        <p:strVal val="bold"/>
                                      </p:to>
                                    </p:set>
                                    <p:set>
                                      <p:cBhvr override="childStyle">
                                        <p:cTn id="11" dur="indefinite"/>
                                        <p:tgtEl>
                                          <p:spTgt spid="19466">
                                            <p:txEl>
                                              <p:pRg st="1" end="1"/>
                                            </p:txEl>
                                          </p:spTgt>
                                        </p:tgtEl>
                                        <p:attrNameLst>
                                          <p:attrName>style.textDecorationUnderline</p:attrName>
                                        </p:attrNameLst>
                                      </p:cBhvr>
                                      <p:to>
                                        <p:strVal val="fals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470"/>
                                        </p:tgtEl>
                                        <p:attrNameLst>
                                          <p:attrName>style.visibility</p:attrName>
                                        </p:attrNameLst>
                                      </p:cBhvr>
                                      <p:to>
                                        <p:strVal val="visible"/>
                                      </p:to>
                                    </p:set>
                                    <p:animEffect transition="in" filter="wipe(down)">
                                      <p:cBhvr>
                                        <p:cTn id="16" dur="1000"/>
                                        <p:tgtEl>
                                          <p:spTgt spid="19470"/>
                                        </p:tgtEl>
                                      </p:cBhvr>
                                    </p:animEffect>
                                  </p:childTnLst>
                                </p:cTn>
                              </p:par>
                              <p:par>
                                <p:cTn id="17" presetID="5" presetClass="emph" presetSubtype="1" nodeType="withEffect">
                                  <p:stCondLst>
                                    <p:cond delay="0"/>
                                  </p:stCondLst>
                                  <p:endCondLst>
                                    <p:cond evt="onNext" delay="0">
                                      <p:tgtEl>
                                        <p:sldTgt/>
                                      </p:tgtEl>
                                    </p:cond>
                                  </p:endCondLst>
                                  <p:childTnLst>
                                    <p:set>
                                      <p:cBhvr override="childStyle">
                                        <p:cTn id="18" dur="indefinite"/>
                                        <p:tgtEl>
                                          <p:spTgt spid="19466">
                                            <p:txEl>
                                              <p:pRg st="2" end="2"/>
                                            </p:txEl>
                                          </p:spTgt>
                                        </p:tgtEl>
                                        <p:attrNameLst>
                                          <p:attrName>style.fontStyle</p:attrName>
                                        </p:attrNameLst>
                                      </p:cBhvr>
                                      <p:to>
                                        <p:strVal val="normal"/>
                                      </p:to>
                                    </p:set>
                                    <p:set>
                                      <p:cBhvr override="childStyle">
                                        <p:cTn id="19" dur="indefinite"/>
                                        <p:tgtEl>
                                          <p:spTgt spid="19466">
                                            <p:txEl>
                                              <p:pRg st="2" end="2"/>
                                            </p:txEl>
                                          </p:spTgt>
                                        </p:tgtEl>
                                        <p:attrNameLst>
                                          <p:attrName>style.fontWeight</p:attrName>
                                        </p:attrNameLst>
                                      </p:cBhvr>
                                      <p:to>
                                        <p:strVal val="bold"/>
                                      </p:to>
                                    </p:set>
                                    <p:set>
                                      <p:cBhvr override="childStyle">
                                        <p:cTn id="20" dur="indefinite"/>
                                        <p:tgtEl>
                                          <p:spTgt spid="19466">
                                            <p:txEl>
                                              <p:pRg st="2" end="2"/>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472"/>
                                        </p:tgtEl>
                                        <p:attrNameLst>
                                          <p:attrName>style.visibility</p:attrName>
                                        </p:attrNameLst>
                                      </p:cBhvr>
                                      <p:to>
                                        <p:strVal val="visible"/>
                                      </p:to>
                                    </p:set>
                                    <p:animEffect transition="in" filter="fade">
                                      <p:cBhvr>
                                        <p:cTn id="25" dur="1000"/>
                                        <p:tgtEl>
                                          <p:spTgt spid="194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468"/>
                                        </p:tgtEl>
                                        <p:attrNameLst>
                                          <p:attrName>style.visibility</p:attrName>
                                        </p:attrNameLst>
                                      </p:cBhvr>
                                      <p:to>
                                        <p:strVal val="visible"/>
                                      </p:to>
                                    </p:set>
                                    <p:animEffect transition="in" filter="wipe(left)">
                                      <p:cBhvr>
                                        <p:cTn id="28" dur="10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animBg="1"/>
      <p:bldP spid="19470" grpId="0" animBg="1"/>
      <p:bldP spid="19472" grpId="0" animBg="1"/>
      <p:bldP spid="194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3203575" y="2851150"/>
            <a:ext cx="1584325" cy="3168650"/>
          </a:xfrm>
          <a:prstGeom prst="rect">
            <a:avLst/>
          </a:prstGeom>
          <a:solidFill>
            <a:schemeClr val="accent1">
              <a:alpha val="39999"/>
            </a:schemeClr>
          </a:solidFill>
          <a:ln w="25400" algn="ctr">
            <a:solidFill>
              <a:schemeClr val="tx1"/>
            </a:solidFill>
            <a:miter lim="800000"/>
            <a:headEnd/>
            <a:tailEnd/>
          </a:ln>
        </p:spPr>
        <p:txBody>
          <a:bodyPr wrap="none" anchor="ctr"/>
          <a:lstStyle/>
          <a:p>
            <a:endParaRPr lang="en-US"/>
          </a:p>
        </p:txBody>
      </p:sp>
      <p:sp>
        <p:nvSpPr>
          <p:cNvPr id="2062" name="Rectangle 14"/>
          <p:cNvSpPr>
            <a:spLocks noChangeArrowheads="1"/>
          </p:cNvSpPr>
          <p:nvPr/>
        </p:nvSpPr>
        <p:spPr bwMode="auto">
          <a:xfrm rot="5400000">
            <a:off x="3995737" y="3643313"/>
            <a:ext cx="1584325" cy="3168650"/>
          </a:xfrm>
          <a:prstGeom prst="rect">
            <a:avLst/>
          </a:prstGeom>
          <a:solidFill>
            <a:srgbClr val="CC99FF">
              <a:alpha val="39999"/>
            </a:srgbClr>
          </a:solidFill>
          <a:ln w="25400" algn="ctr">
            <a:solidFill>
              <a:schemeClr val="tx1"/>
            </a:solidFill>
            <a:miter lim="800000"/>
            <a:headEnd/>
            <a:tailEnd/>
          </a:ln>
        </p:spPr>
        <p:txBody>
          <a:bodyPr wrap="none" anchor="ctr"/>
          <a:lstStyle/>
          <a:p>
            <a:endParaRPr lang="en-US"/>
          </a:p>
        </p:txBody>
      </p:sp>
      <p:sp>
        <p:nvSpPr>
          <p:cNvPr id="2063" name="Line 15"/>
          <p:cNvSpPr>
            <a:spLocks noChangeShapeType="1"/>
          </p:cNvSpPr>
          <p:nvPr/>
        </p:nvSpPr>
        <p:spPr bwMode="auto">
          <a:xfrm>
            <a:off x="4787900" y="4148138"/>
            <a:ext cx="0" cy="1871662"/>
          </a:xfrm>
          <a:prstGeom prst="line">
            <a:avLst/>
          </a:prstGeom>
          <a:noFill/>
          <a:ln w="25400">
            <a:solidFill>
              <a:schemeClr val="tx1"/>
            </a:solidFill>
            <a:round/>
            <a:headEnd/>
            <a:tailEnd/>
          </a:ln>
        </p:spPr>
        <p:txBody>
          <a:bodyPr/>
          <a:lstStyle/>
          <a:p>
            <a:endParaRPr lang="en-US"/>
          </a:p>
        </p:txBody>
      </p:sp>
      <p:sp>
        <p:nvSpPr>
          <p:cNvPr id="11269" name="Rectangle 4"/>
          <p:cNvSpPr>
            <a:spLocks noChangeArrowheads="1"/>
          </p:cNvSpPr>
          <p:nvPr/>
        </p:nvSpPr>
        <p:spPr bwMode="auto">
          <a:xfrm>
            <a:off x="3203575" y="2852738"/>
            <a:ext cx="3168650" cy="3168650"/>
          </a:xfrm>
          <a:prstGeom prst="rect">
            <a:avLst/>
          </a:prstGeom>
          <a:noFill/>
          <a:ln w="63500">
            <a:solidFill>
              <a:schemeClr val="tx1"/>
            </a:solidFill>
            <a:miter lim="800000"/>
            <a:headEnd/>
            <a:tailEnd/>
          </a:ln>
        </p:spPr>
        <p:txBody>
          <a:bodyPr wrap="none" anchor="ctr"/>
          <a:lstStyle/>
          <a:p>
            <a:endParaRPr lang="en-US"/>
          </a:p>
        </p:txBody>
      </p:sp>
      <p:sp>
        <p:nvSpPr>
          <p:cNvPr id="2053" name="Text Box 5"/>
          <p:cNvSpPr txBox="1">
            <a:spLocks noChangeArrowheads="1"/>
          </p:cNvSpPr>
          <p:nvPr/>
        </p:nvSpPr>
        <p:spPr bwMode="auto">
          <a:xfrm>
            <a:off x="2700338" y="2276475"/>
            <a:ext cx="576262" cy="641350"/>
          </a:xfrm>
          <a:prstGeom prst="rect">
            <a:avLst/>
          </a:prstGeom>
          <a:noFill/>
          <a:ln w="9525">
            <a:noFill/>
            <a:miter lim="800000"/>
            <a:headEnd/>
            <a:tailEnd/>
          </a:ln>
          <a:effectLst/>
        </p:spPr>
        <p:txBody>
          <a:bodyPr>
            <a:spAutoFit/>
          </a:bodyPr>
          <a:lstStyle/>
          <a:p>
            <a:pPr algn="l">
              <a:spcBef>
                <a:spcPct val="50000"/>
              </a:spcBef>
              <a:defRPr/>
            </a:pPr>
            <a:r>
              <a:rPr lang="en-GB" sz="3600" b="1">
                <a:effectLst>
                  <a:outerShdw blurRad="38100" dist="38100" dir="2700000" algn="tl">
                    <a:srgbClr val="C0C0C0"/>
                  </a:outerShdw>
                </a:effectLst>
              </a:rPr>
              <a:t>A</a:t>
            </a:r>
            <a:endParaRPr lang="en-US" sz="3600" b="1">
              <a:effectLst>
                <a:outerShdw blurRad="38100" dist="38100" dir="2700000" algn="tl">
                  <a:srgbClr val="C0C0C0"/>
                </a:outerShdw>
              </a:effectLst>
            </a:endParaRPr>
          </a:p>
        </p:txBody>
      </p:sp>
      <p:sp>
        <p:nvSpPr>
          <p:cNvPr id="2054" name="Text Box 6"/>
          <p:cNvSpPr txBox="1">
            <a:spLocks noChangeArrowheads="1"/>
          </p:cNvSpPr>
          <p:nvPr/>
        </p:nvSpPr>
        <p:spPr bwMode="auto">
          <a:xfrm>
            <a:off x="6372225" y="2276475"/>
            <a:ext cx="576263" cy="641350"/>
          </a:xfrm>
          <a:prstGeom prst="rect">
            <a:avLst/>
          </a:prstGeom>
          <a:noFill/>
          <a:ln w="9525">
            <a:noFill/>
            <a:miter lim="800000"/>
            <a:headEnd/>
            <a:tailEnd/>
          </a:ln>
          <a:effectLst/>
        </p:spPr>
        <p:txBody>
          <a:bodyPr>
            <a:spAutoFit/>
          </a:bodyPr>
          <a:lstStyle/>
          <a:p>
            <a:pPr algn="l">
              <a:spcBef>
                <a:spcPct val="50000"/>
              </a:spcBef>
              <a:defRPr/>
            </a:pPr>
            <a:r>
              <a:rPr lang="en-GB" sz="3600" b="1">
                <a:effectLst>
                  <a:outerShdw blurRad="38100" dist="38100" dir="2700000" algn="tl">
                    <a:srgbClr val="C0C0C0"/>
                  </a:outerShdw>
                </a:effectLst>
              </a:rPr>
              <a:t>B</a:t>
            </a:r>
            <a:endParaRPr lang="en-US" sz="3600" b="1">
              <a:effectLst>
                <a:outerShdw blurRad="38100" dist="38100" dir="2700000" algn="tl">
                  <a:srgbClr val="C0C0C0"/>
                </a:outerShdw>
              </a:effectLst>
            </a:endParaRPr>
          </a:p>
        </p:txBody>
      </p:sp>
      <p:sp>
        <p:nvSpPr>
          <p:cNvPr id="2055" name="Text Box 7"/>
          <p:cNvSpPr txBox="1">
            <a:spLocks noChangeArrowheads="1"/>
          </p:cNvSpPr>
          <p:nvPr/>
        </p:nvSpPr>
        <p:spPr bwMode="auto">
          <a:xfrm>
            <a:off x="6372225" y="5883275"/>
            <a:ext cx="576263" cy="641350"/>
          </a:xfrm>
          <a:prstGeom prst="rect">
            <a:avLst/>
          </a:prstGeom>
          <a:noFill/>
          <a:ln w="9525">
            <a:noFill/>
            <a:miter lim="800000"/>
            <a:headEnd/>
            <a:tailEnd/>
          </a:ln>
          <a:effectLst/>
        </p:spPr>
        <p:txBody>
          <a:bodyPr>
            <a:spAutoFit/>
          </a:bodyPr>
          <a:lstStyle/>
          <a:p>
            <a:pPr algn="l">
              <a:spcBef>
                <a:spcPct val="50000"/>
              </a:spcBef>
              <a:defRPr/>
            </a:pPr>
            <a:r>
              <a:rPr lang="en-GB" sz="3600" b="1">
                <a:effectLst>
                  <a:outerShdw blurRad="38100" dist="38100" dir="2700000" algn="tl">
                    <a:srgbClr val="C0C0C0"/>
                  </a:outerShdw>
                </a:effectLst>
              </a:rPr>
              <a:t>C</a:t>
            </a:r>
            <a:endParaRPr lang="en-US" sz="3600" b="1">
              <a:effectLst>
                <a:outerShdw blurRad="38100" dist="38100" dir="2700000" algn="tl">
                  <a:srgbClr val="C0C0C0"/>
                </a:outerShdw>
              </a:effectLst>
            </a:endParaRPr>
          </a:p>
        </p:txBody>
      </p:sp>
      <p:sp>
        <p:nvSpPr>
          <p:cNvPr id="2056" name="Text Box 8"/>
          <p:cNvSpPr txBox="1">
            <a:spLocks noChangeArrowheads="1"/>
          </p:cNvSpPr>
          <p:nvPr/>
        </p:nvSpPr>
        <p:spPr bwMode="auto">
          <a:xfrm>
            <a:off x="2700338" y="5876925"/>
            <a:ext cx="576262" cy="641350"/>
          </a:xfrm>
          <a:prstGeom prst="rect">
            <a:avLst/>
          </a:prstGeom>
          <a:noFill/>
          <a:ln w="9525">
            <a:noFill/>
            <a:miter lim="800000"/>
            <a:headEnd/>
            <a:tailEnd/>
          </a:ln>
          <a:effectLst/>
        </p:spPr>
        <p:txBody>
          <a:bodyPr>
            <a:spAutoFit/>
          </a:bodyPr>
          <a:lstStyle/>
          <a:p>
            <a:pPr algn="l">
              <a:spcBef>
                <a:spcPct val="50000"/>
              </a:spcBef>
              <a:defRPr/>
            </a:pPr>
            <a:r>
              <a:rPr lang="en-GB" sz="3600" b="1">
                <a:effectLst>
                  <a:outerShdw blurRad="38100" dist="38100" dir="2700000" algn="tl">
                    <a:srgbClr val="C0C0C0"/>
                  </a:outerShdw>
                </a:effectLst>
              </a:rPr>
              <a:t>D</a:t>
            </a:r>
            <a:endParaRPr lang="en-US" sz="3600" b="1">
              <a:effectLst>
                <a:outerShdw blurRad="38100" dist="38100" dir="2700000" algn="tl">
                  <a:srgbClr val="C0C0C0"/>
                </a:outerShdw>
              </a:effectLst>
            </a:endParaRPr>
          </a:p>
        </p:txBody>
      </p:sp>
      <p:sp>
        <p:nvSpPr>
          <p:cNvPr id="2057" name="Text Box 9"/>
          <p:cNvSpPr txBox="1">
            <a:spLocks noChangeArrowheads="1"/>
          </p:cNvSpPr>
          <p:nvPr/>
        </p:nvSpPr>
        <p:spPr bwMode="auto">
          <a:xfrm>
            <a:off x="0" y="0"/>
            <a:ext cx="9144000" cy="2043113"/>
          </a:xfrm>
          <a:prstGeom prst="rect">
            <a:avLst/>
          </a:prstGeom>
          <a:noFill/>
          <a:ln w="9525">
            <a:noFill/>
            <a:miter lim="800000"/>
            <a:headEnd/>
            <a:tailEnd/>
          </a:ln>
        </p:spPr>
        <p:txBody>
          <a:bodyPr>
            <a:spAutoFit/>
          </a:bodyPr>
          <a:lstStyle/>
          <a:p>
            <a:pPr algn="l">
              <a:spcBef>
                <a:spcPct val="50000"/>
              </a:spcBef>
            </a:pPr>
            <a:r>
              <a:rPr lang="en-GB" sz="3200" b="1" i="1"/>
              <a:t>Shade in the part of the square that is:</a:t>
            </a:r>
          </a:p>
          <a:p>
            <a:pPr algn="l">
              <a:spcBef>
                <a:spcPct val="50000"/>
              </a:spcBef>
              <a:buFontTx/>
              <a:buChar char="•"/>
            </a:pPr>
            <a:r>
              <a:rPr lang="en-GB" sz="3200"/>
              <a:t>Closer to the left side than the right side, </a:t>
            </a:r>
            <a:r>
              <a:rPr lang="en-GB" sz="3200" i="1"/>
              <a:t>and</a:t>
            </a:r>
          </a:p>
          <a:p>
            <a:pPr algn="l">
              <a:spcBef>
                <a:spcPct val="50000"/>
              </a:spcBef>
              <a:buFontTx/>
              <a:buChar char="•"/>
            </a:pPr>
            <a:r>
              <a:rPr lang="en-GB" sz="3200"/>
              <a:t>Closer to the base than the top</a:t>
            </a:r>
            <a:endParaRPr lang="en-US" sz="3200"/>
          </a:p>
        </p:txBody>
      </p:sp>
      <p:sp>
        <p:nvSpPr>
          <p:cNvPr id="2065" name="Rectangle 17"/>
          <p:cNvSpPr>
            <a:spLocks noChangeArrowheads="1"/>
          </p:cNvSpPr>
          <p:nvPr/>
        </p:nvSpPr>
        <p:spPr bwMode="auto">
          <a:xfrm>
            <a:off x="3203575" y="4435475"/>
            <a:ext cx="1584325" cy="1584325"/>
          </a:xfrm>
          <a:prstGeom prst="rect">
            <a:avLst/>
          </a:prstGeom>
          <a:solidFill>
            <a:schemeClr val="tx1">
              <a:lumMod val="75000"/>
              <a:lumOff val="25000"/>
            </a:schemeClr>
          </a:solidFill>
          <a:ln w="25400" algn="ctr">
            <a:solidFill>
              <a:schemeClr val="tx1"/>
            </a:solidFill>
            <a:miter lim="800000"/>
            <a:headEnd/>
            <a:tailEnd/>
          </a:ln>
          <a:effectLst/>
        </p:spPr>
        <p:txBody>
          <a:bodyPr wrap="none" anchor="ctr"/>
          <a:lstStyle/>
          <a:p>
            <a:pPr>
              <a:defRPr/>
            </a:pPr>
            <a:endParaRPr lang="en-US"/>
          </a:p>
        </p:txBody>
      </p:sp>
      <p:sp>
        <p:nvSpPr>
          <p:cNvPr id="2066" name="Line 18"/>
          <p:cNvSpPr>
            <a:spLocks noChangeShapeType="1"/>
          </p:cNvSpPr>
          <p:nvPr/>
        </p:nvSpPr>
        <p:spPr bwMode="auto">
          <a:xfrm>
            <a:off x="2411413" y="3859213"/>
            <a:ext cx="1368425" cy="1368425"/>
          </a:xfrm>
          <a:prstGeom prst="line">
            <a:avLst/>
          </a:prstGeom>
          <a:noFill/>
          <a:ln w="63500">
            <a:solidFill>
              <a:schemeClr val="tx1"/>
            </a:solidFill>
            <a:round/>
            <a:headEnd/>
            <a:tailEnd type="arrow"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animEffect transition="in" filter="wipe(right)">
                                      <p:cBhvr>
                                        <p:cTn id="7" dur="1000"/>
                                        <p:tgtEl>
                                          <p:spTgt spid="206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63"/>
                                        </p:tgtEl>
                                        <p:attrNameLst>
                                          <p:attrName>style.visibility</p:attrName>
                                        </p:attrNameLst>
                                      </p:cBhvr>
                                      <p:to>
                                        <p:strVal val="visible"/>
                                      </p:to>
                                    </p:set>
                                    <p:animEffect transition="in" filter="wipe(right)">
                                      <p:cBhvr>
                                        <p:cTn id="10" dur="1000"/>
                                        <p:tgtEl>
                                          <p:spTgt spid="2063"/>
                                        </p:tgtEl>
                                      </p:cBhvr>
                                    </p:animEffect>
                                  </p:childTnLst>
                                </p:cTn>
                              </p:par>
                              <p:par>
                                <p:cTn id="11" presetID="5" presetClass="emph" presetSubtype="1" nodeType="withEffect">
                                  <p:stCondLst>
                                    <p:cond delay="0"/>
                                  </p:stCondLst>
                                  <p:endCondLst>
                                    <p:cond evt="onNext" delay="0">
                                      <p:tgtEl>
                                        <p:sldTgt/>
                                      </p:tgtEl>
                                    </p:cond>
                                  </p:endCondLst>
                                  <p:childTnLst>
                                    <p:set>
                                      <p:cBhvr override="childStyle">
                                        <p:cTn id="12" dur="indefinite"/>
                                        <p:tgtEl>
                                          <p:spTgt spid="2057">
                                            <p:txEl>
                                              <p:pRg st="1" end="1"/>
                                            </p:txEl>
                                          </p:spTgt>
                                        </p:tgtEl>
                                        <p:attrNameLst>
                                          <p:attrName>style.fontStyle</p:attrName>
                                        </p:attrNameLst>
                                      </p:cBhvr>
                                      <p:to>
                                        <p:strVal val="normal"/>
                                      </p:to>
                                    </p:set>
                                    <p:set>
                                      <p:cBhvr override="childStyle">
                                        <p:cTn id="13" dur="indefinite"/>
                                        <p:tgtEl>
                                          <p:spTgt spid="2057">
                                            <p:txEl>
                                              <p:pRg st="1" end="1"/>
                                            </p:txEl>
                                          </p:spTgt>
                                        </p:tgtEl>
                                        <p:attrNameLst>
                                          <p:attrName>style.fontWeight</p:attrName>
                                        </p:attrNameLst>
                                      </p:cBhvr>
                                      <p:to>
                                        <p:strVal val="bold"/>
                                      </p:to>
                                    </p:set>
                                    <p:set>
                                      <p:cBhvr override="childStyle">
                                        <p:cTn id="14" dur="indefinite"/>
                                        <p:tgtEl>
                                          <p:spTgt spid="2057">
                                            <p:txEl>
                                              <p:pRg st="1" end="1"/>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62"/>
                                        </p:tgtEl>
                                        <p:attrNameLst>
                                          <p:attrName>style.visibility</p:attrName>
                                        </p:attrNameLst>
                                      </p:cBhvr>
                                      <p:to>
                                        <p:strVal val="visible"/>
                                      </p:to>
                                    </p:set>
                                    <p:animEffect transition="in" filter="wipe(up)">
                                      <p:cBhvr>
                                        <p:cTn id="19" dur="1000"/>
                                        <p:tgtEl>
                                          <p:spTgt spid="2062"/>
                                        </p:tgtEl>
                                      </p:cBhvr>
                                    </p:animEffect>
                                  </p:childTnLst>
                                </p:cTn>
                              </p:par>
                              <p:par>
                                <p:cTn id="20" presetID="5" presetClass="emph" presetSubtype="1" nodeType="withEffect">
                                  <p:stCondLst>
                                    <p:cond delay="0"/>
                                  </p:stCondLst>
                                  <p:endCondLst>
                                    <p:cond evt="onNext" delay="0">
                                      <p:tgtEl>
                                        <p:sldTgt/>
                                      </p:tgtEl>
                                    </p:cond>
                                  </p:endCondLst>
                                  <p:childTnLst>
                                    <p:set>
                                      <p:cBhvr override="childStyle">
                                        <p:cTn id="21" dur="indefinite"/>
                                        <p:tgtEl>
                                          <p:spTgt spid="2057">
                                            <p:txEl>
                                              <p:pRg st="2" end="2"/>
                                            </p:txEl>
                                          </p:spTgt>
                                        </p:tgtEl>
                                        <p:attrNameLst>
                                          <p:attrName>style.fontStyle</p:attrName>
                                        </p:attrNameLst>
                                      </p:cBhvr>
                                      <p:to>
                                        <p:strVal val="normal"/>
                                      </p:to>
                                    </p:set>
                                    <p:set>
                                      <p:cBhvr override="childStyle">
                                        <p:cTn id="22" dur="indefinite"/>
                                        <p:tgtEl>
                                          <p:spTgt spid="2057">
                                            <p:txEl>
                                              <p:pRg st="2" end="2"/>
                                            </p:txEl>
                                          </p:spTgt>
                                        </p:tgtEl>
                                        <p:attrNameLst>
                                          <p:attrName>style.fontWeight</p:attrName>
                                        </p:attrNameLst>
                                      </p:cBhvr>
                                      <p:to>
                                        <p:strVal val="bold"/>
                                      </p:to>
                                    </p:set>
                                    <p:set>
                                      <p:cBhvr override="childStyle">
                                        <p:cTn id="23" dur="indefinite"/>
                                        <p:tgtEl>
                                          <p:spTgt spid="2057">
                                            <p:txEl>
                                              <p:pRg st="2" end="2"/>
                                            </p:txEl>
                                          </p:spTgt>
                                        </p:tgtEl>
                                        <p:attrNameLst>
                                          <p:attrName>style.textDecorationUnderline</p:attrName>
                                        </p:attrNameLst>
                                      </p:cBhvr>
                                      <p:to>
                                        <p:strVal val="fals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65"/>
                                        </p:tgtEl>
                                        <p:attrNameLst>
                                          <p:attrName>style.visibility</p:attrName>
                                        </p:attrNameLst>
                                      </p:cBhvr>
                                      <p:to>
                                        <p:strVal val="visible"/>
                                      </p:to>
                                    </p:set>
                                    <p:animEffect transition="in" filter="fade">
                                      <p:cBhvr>
                                        <p:cTn id="28" dur="1000"/>
                                        <p:tgtEl>
                                          <p:spTgt spid="206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66"/>
                                        </p:tgtEl>
                                        <p:attrNameLst>
                                          <p:attrName>style.visibility</p:attrName>
                                        </p:attrNameLst>
                                      </p:cBhvr>
                                      <p:to>
                                        <p:strVal val="visible"/>
                                      </p:to>
                                    </p:set>
                                    <p:animEffect transition="in" filter="wipe(left)">
                                      <p:cBhvr>
                                        <p:cTn id="31" dur="10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P spid="2062" grpId="0" animBg="1"/>
      <p:bldP spid="2063" grpId="0" animBg="1"/>
      <p:bldP spid="2065" grpId="0" animBg="1"/>
      <p:bldP spid="20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Grazing sheep</a:t>
            </a:r>
            <a:endParaRPr lang="en-GB" smtClean="0"/>
          </a:p>
        </p:txBody>
      </p:sp>
      <p:sp>
        <p:nvSpPr>
          <p:cNvPr id="1028" name="Rectangle 5"/>
          <p:cNvSpPr>
            <a:spLocks noChangeArrowheads="1"/>
          </p:cNvSpPr>
          <p:nvPr/>
        </p:nvSpPr>
        <p:spPr bwMode="auto">
          <a:xfrm>
            <a:off x="3284538" y="6669088"/>
            <a:ext cx="914400" cy="914400"/>
          </a:xfrm>
          <a:prstGeom prst="rect">
            <a:avLst/>
          </a:prstGeom>
          <a:noFill/>
          <a:ln w="28575">
            <a:noFill/>
            <a:miter lim="800000"/>
            <a:headEnd/>
            <a:tailEnd/>
          </a:ln>
        </p:spPr>
        <p:txBody>
          <a:bodyPr wrap="none" anchor="ctr">
            <a:spAutoFit/>
          </a:bodyPr>
          <a:lstStyle/>
          <a:p>
            <a:endParaRPr lang="en-US"/>
          </a:p>
        </p:txBody>
      </p:sp>
    </p:spTree>
    <p:controls>
      <p:control spid="26626" name="ShockwaveFlash1" r:id="rId2" imgW="9142857" imgH="5185068"/>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323850" y="-242888"/>
            <a:ext cx="9753600" cy="7315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44450"/>
            <a:ext cx="8229600" cy="4525963"/>
          </a:xfrm>
        </p:spPr>
        <p:txBody>
          <a:bodyPr/>
          <a:lstStyle/>
          <a:p>
            <a:pPr eaLnBrk="1" hangingPunct="1"/>
            <a:r>
              <a:rPr lang="en-GB" smtClean="0"/>
              <a:t>Calculate the area that may be grazed by a llama tied by a </a:t>
            </a:r>
            <a:r>
              <a:rPr lang="en-GB" b="1" smtClean="0"/>
              <a:t>5 metre rope</a:t>
            </a:r>
            <a:r>
              <a:rPr lang="en-GB" smtClean="0"/>
              <a:t> to the side of a </a:t>
            </a:r>
            <a:r>
              <a:rPr lang="en-GB" b="1" smtClean="0"/>
              <a:t>3 by 3 metre square barn</a:t>
            </a:r>
            <a:r>
              <a:rPr lang="en-GB" smtClean="0"/>
              <a:t>, </a:t>
            </a:r>
          </a:p>
          <a:p>
            <a:pPr eaLnBrk="1" hangingPunct="1">
              <a:buFontTx/>
              <a:buNone/>
            </a:pPr>
            <a:r>
              <a:rPr lang="en-GB" b="1" smtClean="0"/>
              <a:t>a)</a:t>
            </a:r>
            <a:r>
              <a:rPr lang="en-GB" smtClean="0"/>
              <a:t> at a corner, </a:t>
            </a:r>
            <a:r>
              <a:rPr lang="en-GB" b="1" smtClean="0"/>
              <a:t>b) </a:t>
            </a:r>
            <a:r>
              <a:rPr lang="en-GB" smtClean="0"/>
              <a:t>in the middle of one side</a:t>
            </a:r>
            <a:endParaRPr lang="en-US" smtClean="0"/>
          </a:p>
        </p:txBody>
      </p:sp>
      <p:pic>
        <p:nvPicPr>
          <p:cNvPr id="11269" name="Picture 5" descr="untitled"/>
          <p:cNvPicPr>
            <a:picLocks noChangeAspect="1" noChangeArrowheads="1"/>
          </p:cNvPicPr>
          <p:nvPr/>
        </p:nvPicPr>
        <p:blipFill>
          <a:blip r:embed="rId3" cstate="print"/>
          <a:srcRect l="-749" t="15733" r="54607" b="24219"/>
          <a:stretch>
            <a:fillRect/>
          </a:stretch>
        </p:blipFill>
        <p:spPr bwMode="auto">
          <a:xfrm>
            <a:off x="468313" y="2133600"/>
            <a:ext cx="4500562" cy="4392613"/>
          </a:xfrm>
          <a:prstGeom prst="rect">
            <a:avLst/>
          </a:prstGeom>
          <a:noFill/>
          <a:ln w="9525">
            <a:noFill/>
            <a:miter lim="800000"/>
            <a:headEnd/>
            <a:tailEnd/>
          </a:ln>
        </p:spPr>
      </p:pic>
      <p:sp>
        <p:nvSpPr>
          <p:cNvPr id="11270" name="Line 6"/>
          <p:cNvSpPr>
            <a:spLocks noChangeShapeType="1"/>
          </p:cNvSpPr>
          <p:nvPr/>
        </p:nvSpPr>
        <p:spPr bwMode="auto">
          <a:xfrm>
            <a:off x="3997325" y="4365625"/>
            <a:ext cx="863600" cy="0"/>
          </a:xfrm>
          <a:prstGeom prst="line">
            <a:avLst/>
          </a:prstGeom>
          <a:noFill/>
          <a:ln w="15875">
            <a:solidFill>
              <a:schemeClr val="tx1"/>
            </a:solidFill>
            <a:prstDash val="dash"/>
            <a:round/>
            <a:headEnd/>
            <a:tailEnd/>
          </a:ln>
        </p:spPr>
        <p:txBody>
          <a:bodyPr/>
          <a:lstStyle/>
          <a:p>
            <a:endParaRPr lang="en-US"/>
          </a:p>
        </p:txBody>
      </p:sp>
      <p:sp>
        <p:nvSpPr>
          <p:cNvPr id="11271" name="Line 7"/>
          <p:cNvSpPr>
            <a:spLocks noChangeShapeType="1"/>
          </p:cNvSpPr>
          <p:nvPr/>
        </p:nvSpPr>
        <p:spPr bwMode="auto">
          <a:xfrm>
            <a:off x="2700338" y="5661025"/>
            <a:ext cx="0" cy="863600"/>
          </a:xfrm>
          <a:prstGeom prst="line">
            <a:avLst/>
          </a:prstGeom>
          <a:noFill/>
          <a:ln w="15875">
            <a:solidFill>
              <a:schemeClr val="tx1"/>
            </a:solidFill>
            <a:prstDash val="dash"/>
            <a:round/>
            <a:headEnd/>
            <a:tailEnd/>
          </a:ln>
        </p:spPr>
        <p:txBody>
          <a:bodyPr/>
          <a:lstStyle/>
          <a:p>
            <a:endParaRPr lang="en-US"/>
          </a:p>
        </p:txBody>
      </p:sp>
      <p:sp>
        <p:nvSpPr>
          <p:cNvPr id="11272" name="Line 8"/>
          <p:cNvSpPr>
            <a:spLocks noChangeShapeType="1"/>
          </p:cNvSpPr>
          <p:nvPr/>
        </p:nvSpPr>
        <p:spPr bwMode="auto">
          <a:xfrm flipH="1" flipV="1">
            <a:off x="757238" y="3429000"/>
            <a:ext cx="1943100" cy="936625"/>
          </a:xfrm>
          <a:prstGeom prst="line">
            <a:avLst/>
          </a:prstGeom>
          <a:noFill/>
          <a:ln w="25400">
            <a:solidFill>
              <a:schemeClr val="tx1"/>
            </a:solidFill>
            <a:round/>
            <a:headEnd type="arrow" w="lg" len="lg"/>
            <a:tailEnd type="arrow" w="lg" len="lg"/>
          </a:ln>
        </p:spPr>
        <p:txBody>
          <a:bodyPr/>
          <a:lstStyle/>
          <a:p>
            <a:endParaRPr lang="en-US"/>
          </a:p>
        </p:txBody>
      </p:sp>
      <p:sp>
        <p:nvSpPr>
          <p:cNvPr id="11273" name="Line 9"/>
          <p:cNvSpPr>
            <a:spLocks noChangeShapeType="1"/>
          </p:cNvSpPr>
          <p:nvPr/>
        </p:nvSpPr>
        <p:spPr bwMode="auto">
          <a:xfrm>
            <a:off x="3997325" y="4365625"/>
            <a:ext cx="576263" cy="647700"/>
          </a:xfrm>
          <a:prstGeom prst="line">
            <a:avLst/>
          </a:prstGeom>
          <a:noFill/>
          <a:ln w="25400">
            <a:solidFill>
              <a:schemeClr val="tx1"/>
            </a:solidFill>
            <a:round/>
            <a:headEnd type="arrow" w="lg" len="lg"/>
            <a:tailEnd type="arrow" w="lg" len="lg"/>
          </a:ln>
        </p:spPr>
        <p:txBody>
          <a:bodyPr/>
          <a:lstStyle/>
          <a:p>
            <a:endParaRPr lang="en-US"/>
          </a:p>
        </p:txBody>
      </p:sp>
      <p:sp>
        <p:nvSpPr>
          <p:cNvPr id="11274" name="Text Box 10"/>
          <p:cNvSpPr txBox="1">
            <a:spLocks noChangeArrowheads="1"/>
          </p:cNvSpPr>
          <p:nvPr/>
        </p:nvSpPr>
        <p:spPr bwMode="auto">
          <a:xfrm>
            <a:off x="1549400" y="3500438"/>
            <a:ext cx="863600" cy="457200"/>
          </a:xfrm>
          <a:prstGeom prst="rect">
            <a:avLst/>
          </a:prstGeom>
          <a:noFill/>
          <a:ln w="25400" algn="ctr">
            <a:noFill/>
            <a:miter lim="800000"/>
            <a:headEnd type="none" w="lg" len="lg"/>
            <a:tailEnd type="none" w="lg" len="lg"/>
          </a:ln>
        </p:spPr>
        <p:txBody>
          <a:bodyPr>
            <a:spAutoFit/>
          </a:bodyPr>
          <a:lstStyle/>
          <a:p>
            <a:pPr>
              <a:spcBef>
                <a:spcPct val="50000"/>
              </a:spcBef>
            </a:pPr>
            <a:r>
              <a:rPr lang="en-GB" sz="2400" b="1"/>
              <a:t>5m</a:t>
            </a:r>
            <a:endParaRPr lang="en-US" sz="2400" b="1"/>
          </a:p>
        </p:txBody>
      </p:sp>
      <p:sp>
        <p:nvSpPr>
          <p:cNvPr id="11275" name="Text Box 11"/>
          <p:cNvSpPr txBox="1">
            <a:spLocks noChangeArrowheads="1"/>
          </p:cNvSpPr>
          <p:nvPr/>
        </p:nvSpPr>
        <p:spPr bwMode="auto">
          <a:xfrm>
            <a:off x="4068763" y="4365625"/>
            <a:ext cx="863600" cy="457200"/>
          </a:xfrm>
          <a:prstGeom prst="rect">
            <a:avLst/>
          </a:prstGeom>
          <a:noFill/>
          <a:ln w="25400" algn="ctr">
            <a:noFill/>
            <a:miter lim="800000"/>
            <a:headEnd type="none" w="lg" len="lg"/>
            <a:tailEnd type="none" w="lg" len="lg"/>
          </a:ln>
        </p:spPr>
        <p:txBody>
          <a:bodyPr>
            <a:spAutoFit/>
          </a:bodyPr>
          <a:lstStyle/>
          <a:p>
            <a:pPr>
              <a:spcBef>
                <a:spcPct val="50000"/>
              </a:spcBef>
            </a:pPr>
            <a:r>
              <a:rPr lang="en-GB" sz="2400" b="1"/>
              <a:t>2m</a:t>
            </a:r>
            <a:endParaRPr lang="en-US" sz="2400" b="1"/>
          </a:p>
        </p:txBody>
      </p:sp>
      <p:sp>
        <p:nvSpPr>
          <p:cNvPr id="11276" name="Text Box 12"/>
          <p:cNvSpPr txBox="1">
            <a:spLocks noChangeArrowheads="1"/>
          </p:cNvSpPr>
          <p:nvPr/>
        </p:nvSpPr>
        <p:spPr bwMode="auto">
          <a:xfrm>
            <a:off x="5076825" y="2276475"/>
            <a:ext cx="3743325" cy="2443163"/>
          </a:xfrm>
          <a:prstGeom prst="rect">
            <a:avLst/>
          </a:prstGeom>
          <a:noFill/>
          <a:ln w="25400" algn="ctr">
            <a:noFill/>
            <a:miter lim="800000"/>
            <a:headEnd type="none" w="lg" len="lg"/>
            <a:tailEnd type="none" w="lg" len="lg"/>
          </a:ln>
        </p:spPr>
        <p:txBody>
          <a:bodyPr>
            <a:spAutoFit/>
          </a:bodyPr>
          <a:lstStyle/>
          <a:p>
            <a:pPr algn="l">
              <a:spcBef>
                <a:spcPct val="50000"/>
              </a:spcBef>
            </a:pPr>
            <a:r>
              <a:rPr lang="en-GB" sz="2800" b="1"/>
              <a:t>	   ¾ of pi x 5</a:t>
            </a:r>
            <a:r>
              <a:rPr lang="en-GB" sz="2800" b="1" baseline="30000"/>
              <a:t>2</a:t>
            </a:r>
          </a:p>
          <a:p>
            <a:pPr algn="l">
              <a:spcBef>
                <a:spcPct val="50000"/>
              </a:spcBef>
            </a:pPr>
            <a:r>
              <a:rPr lang="en-GB" sz="2800" b="1"/>
              <a:t>	+ ½ of pi x 2</a:t>
            </a:r>
            <a:r>
              <a:rPr lang="en-GB" sz="2800" b="1" baseline="30000"/>
              <a:t>2</a:t>
            </a:r>
          </a:p>
          <a:p>
            <a:pPr algn="l">
              <a:spcBef>
                <a:spcPct val="50000"/>
              </a:spcBef>
            </a:pPr>
            <a:r>
              <a:rPr lang="en-GB" sz="2800" b="1"/>
              <a:t>    =  	   20.75 x pi</a:t>
            </a:r>
          </a:p>
          <a:p>
            <a:pPr algn="l">
              <a:spcBef>
                <a:spcPct val="50000"/>
              </a:spcBef>
            </a:pPr>
            <a:r>
              <a:rPr lang="en-GB" sz="2800" b="1"/>
              <a:t>    =	   65.2m</a:t>
            </a:r>
            <a:r>
              <a:rPr lang="en-GB" sz="2800" b="1" baseline="30000"/>
              <a:t>2</a:t>
            </a:r>
            <a:endParaRPr lang="en-US" sz="2800" b="1" baseline="30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left)">
                                      <p:cBhvr>
                                        <p:cTn id="12" dur="500"/>
                                        <p:tgtEl>
                                          <p:spTgt spid="1127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wipe(up)">
                                      <p:cBhvr>
                                        <p:cTn id="15" dur="500"/>
                                        <p:tgtEl>
                                          <p:spTgt spid="1127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wipe(right)">
                                      <p:cBhvr>
                                        <p:cTn id="20" dur="500"/>
                                        <p:tgtEl>
                                          <p:spTgt spid="112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74"/>
                                        </p:tgtEl>
                                        <p:attrNameLst>
                                          <p:attrName>style.visibility</p:attrName>
                                        </p:attrNameLst>
                                      </p:cBhvr>
                                      <p:to>
                                        <p:strVal val="visible"/>
                                      </p:to>
                                    </p:set>
                                    <p:animEffect transition="in" filter="fade">
                                      <p:cBhvr>
                                        <p:cTn id="25" dur="500"/>
                                        <p:tgtEl>
                                          <p:spTgt spid="112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273"/>
                                        </p:tgtEl>
                                        <p:attrNameLst>
                                          <p:attrName>style.visibility</p:attrName>
                                        </p:attrNameLst>
                                      </p:cBhvr>
                                      <p:to>
                                        <p:strVal val="visible"/>
                                      </p:to>
                                    </p:set>
                                    <p:animEffect transition="in" filter="wipe(left)">
                                      <p:cBhvr>
                                        <p:cTn id="30" dur="500"/>
                                        <p:tgtEl>
                                          <p:spTgt spid="1127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275"/>
                                        </p:tgtEl>
                                        <p:attrNameLst>
                                          <p:attrName>style.visibility</p:attrName>
                                        </p:attrNameLst>
                                      </p:cBhvr>
                                      <p:to>
                                        <p:strVal val="visible"/>
                                      </p:to>
                                    </p:set>
                                    <p:animEffect transition="in" filter="fade">
                                      <p:cBhvr>
                                        <p:cTn id="35" dur="500"/>
                                        <p:tgtEl>
                                          <p:spTgt spid="11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276"/>
                                        </p:tgtEl>
                                        <p:attrNameLst>
                                          <p:attrName>style.visibility</p:attrName>
                                        </p:attrNameLst>
                                      </p:cBhvr>
                                      <p:to>
                                        <p:strVal val="visible"/>
                                      </p:to>
                                    </p:set>
                                    <p:animEffect transition="in" filter="wipe(up)">
                                      <p:cBhvr>
                                        <p:cTn id="40" dur="1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animBg="1"/>
      <p:bldP spid="11272" grpId="0" animBg="1"/>
      <p:bldP spid="11273" grpId="0" animBg="1"/>
      <p:bldP spid="11274" grpId="0"/>
      <p:bldP spid="11275" grpId="0"/>
      <p:bldP spid="112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11" descr="untitled1"/>
          <p:cNvPicPr>
            <a:picLocks noChangeAspect="1" noChangeArrowheads="1"/>
          </p:cNvPicPr>
          <p:nvPr/>
        </p:nvPicPr>
        <p:blipFill>
          <a:blip r:embed="rId3" cstate="print"/>
          <a:srcRect t="40364" r="55339" b="7465"/>
          <a:stretch>
            <a:fillRect/>
          </a:stretch>
        </p:blipFill>
        <p:spPr bwMode="auto">
          <a:xfrm>
            <a:off x="503238" y="2133600"/>
            <a:ext cx="4356100" cy="3816350"/>
          </a:xfrm>
          <a:prstGeom prst="rect">
            <a:avLst/>
          </a:prstGeom>
          <a:noFill/>
          <a:ln w="9525">
            <a:noFill/>
            <a:miter lim="800000"/>
            <a:headEnd/>
            <a:tailEnd/>
          </a:ln>
        </p:spPr>
      </p:pic>
      <p:sp>
        <p:nvSpPr>
          <p:cNvPr id="13316" name="Line 4"/>
          <p:cNvSpPr>
            <a:spLocks noChangeShapeType="1"/>
          </p:cNvSpPr>
          <p:nvPr/>
        </p:nvSpPr>
        <p:spPr bwMode="auto">
          <a:xfrm>
            <a:off x="3276600" y="4365625"/>
            <a:ext cx="1511300" cy="0"/>
          </a:xfrm>
          <a:prstGeom prst="line">
            <a:avLst/>
          </a:prstGeom>
          <a:noFill/>
          <a:ln w="15875">
            <a:solidFill>
              <a:schemeClr val="tx1"/>
            </a:solidFill>
            <a:prstDash val="dash"/>
            <a:round/>
            <a:headEnd/>
            <a:tailEnd/>
          </a:ln>
        </p:spPr>
        <p:txBody>
          <a:bodyPr/>
          <a:lstStyle/>
          <a:p>
            <a:endParaRPr lang="en-US"/>
          </a:p>
        </p:txBody>
      </p:sp>
      <p:sp>
        <p:nvSpPr>
          <p:cNvPr id="13317" name="Line 5"/>
          <p:cNvSpPr>
            <a:spLocks noChangeShapeType="1"/>
          </p:cNvSpPr>
          <p:nvPr/>
        </p:nvSpPr>
        <p:spPr bwMode="auto">
          <a:xfrm>
            <a:off x="2051050" y="5661025"/>
            <a:ext cx="0" cy="215900"/>
          </a:xfrm>
          <a:prstGeom prst="line">
            <a:avLst/>
          </a:prstGeom>
          <a:noFill/>
          <a:ln w="15875">
            <a:solidFill>
              <a:schemeClr val="tx1"/>
            </a:solidFill>
            <a:prstDash val="dash"/>
            <a:round/>
            <a:headEnd/>
            <a:tailEnd/>
          </a:ln>
        </p:spPr>
        <p:txBody>
          <a:bodyPr/>
          <a:lstStyle/>
          <a:p>
            <a:endParaRPr lang="en-US"/>
          </a:p>
        </p:txBody>
      </p:sp>
      <p:sp>
        <p:nvSpPr>
          <p:cNvPr id="13318" name="Line 6"/>
          <p:cNvSpPr>
            <a:spLocks noChangeShapeType="1"/>
          </p:cNvSpPr>
          <p:nvPr/>
        </p:nvSpPr>
        <p:spPr bwMode="auto">
          <a:xfrm flipH="1" flipV="1">
            <a:off x="757238" y="3429000"/>
            <a:ext cx="1943100" cy="936625"/>
          </a:xfrm>
          <a:prstGeom prst="line">
            <a:avLst/>
          </a:prstGeom>
          <a:noFill/>
          <a:ln w="25400">
            <a:solidFill>
              <a:schemeClr val="tx1"/>
            </a:solidFill>
            <a:round/>
            <a:headEnd type="arrow" w="lg" len="lg"/>
            <a:tailEnd type="arrow" w="lg" len="lg"/>
          </a:ln>
        </p:spPr>
        <p:txBody>
          <a:bodyPr/>
          <a:lstStyle/>
          <a:p>
            <a:endParaRPr lang="en-US"/>
          </a:p>
        </p:txBody>
      </p:sp>
      <p:sp>
        <p:nvSpPr>
          <p:cNvPr id="13319" name="Line 7"/>
          <p:cNvSpPr>
            <a:spLocks noChangeShapeType="1"/>
          </p:cNvSpPr>
          <p:nvPr/>
        </p:nvSpPr>
        <p:spPr bwMode="auto">
          <a:xfrm>
            <a:off x="3348038" y="4365625"/>
            <a:ext cx="1223962" cy="719138"/>
          </a:xfrm>
          <a:prstGeom prst="line">
            <a:avLst/>
          </a:prstGeom>
          <a:noFill/>
          <a:ln w="25400">
            <a:solidFill>
              <a:schemeClr val="tx1"/>
            </a:solidFill>
            <a:round/>
            <a:headEnd type="arrow" w="lg" len="lg"/>
            <a:tailEnd type="arrow" w="lg" len="lg"/>
          </a:ln>
        </p:spPr>
        <p:txBody>
          <a:bodyPr/>
          <a:lstStyle/>
          <a:p>
            <a:endParaRPr lang="en-US"/>
          </a:p>
        </p:txBody>
      </p:sp>
      <p:sp>
        <p:nvSpPr>
          <p:cNvPr id="13320" name="Text Box 8"/>
          <p:cNvSpPr txBox="1">
            <a:spLocks noChangeArrowheads="1"/>
          </p:cNvSpPr>
          <p:nvPr/>
        </p:nvSpPr>
        <p:spPr bwMode="auto">
          <a:xfrm>
            <a:off x="1549400" y="3500438"/>
            <a:ext cx="863600" cy="457200"/>
          </a:xfrm>
          <a:prstGeom prst="rect">
            <a:avLst/>
          </a:prstGeom>
          <a:noFill/>
          <a:ln w="25400" algn="ctr">
            <a:noFill/>
            <a:miter lim="800000"/>
            <a:headEnd type="none" w="lg" len="lg"/>
            <a:tailEnd type="none" w="lg" len="lg"/>
          </a:ln>
        </p:spPr>
        <p:txBody>
          <a:bodyPr>
            <a:spAutoFit/>
          </a:bodyPr>
          <a:lstStyle/>
          <a:p>
            <a:pPr>
              <a:spcBef>
                <a:spcPct val="50000"/>
              </a:spcBef>
            </a:pPr>
            <a:r>
              <a:rPr lang="en-GB" sz="2400" b="1"/>
              <a:t>5m</a:t>
            </a:r>
            <a:endParaRPr lang="en-US" sz="2400" b="1"/>
          </a:p>
        </p:txBody>
      </p:sp>
      <p:sp>
        <p:nvSpPr>
          <p:cNvPr id="13321" name="Text Box 9"/>
          <p:cNvSpPr txBox="1">
            <a:spLocks noChangeArrowheads="1"/>
          </p:cNvSpPr>
          <p:nvPr/>
        </p:nvSpPr>
        <p:spPr bwMode="auto">
          <a:xfrm>
            <a:off x="3779838" y="4365625"/>
            <a:ext cx="1079500" cy="457200"/>
          </a:xfrm>
          <a:prstGeom prst="rect">
            <a:avLst/>
          </a:prstGeom>
          <a:noFill/>
          <a:ln w="25400" algn="ctr">
            <a:noFill/>
            <a:miter lim="800000"/>
            <a:headEnd type="none" w="lg" len="lg"/>
            <a:tailEnd type="none" w="lg" len="lg"/>
          </a:ln>
        </p:spPr>
        <p:txBody>
          <a:bodyPr>
            <a:spAutoFit/>
          </a:bodyPr>
          <a:lstStyle/>
          <a:p>
            <a:pPr>
              <a:spcBef>
                <a:spcPct val="50000"/>
              </a:spcBef>
            </a:pPr>
            <a:r>
              <a:rPr lang="en-GB" sz="2400" b="1"/>
              <a:t>3.5m</a:t>
            </a:r>
            <a:endParaRPr lang="en-US" sz="2400" b="1"/>
          </a:p>
        </p:txBody>
      </p:sp>
      <p:sp>
        <p:nvSpPr>
          <p:cNvPr id="13322" name="Text Box 10"/>
          <p:cNvSpPr txBox="1">
            <a:spLocks noChangeArrowheads="1"/>
          </p:cNvSpPr>
          <p:nvPr/>
        </p:nvSpPr>
        <p:spPr bwMode="auto">
          <a:xfrm>
            <a:off x="5076825" y="2276475"/>
            <a:ext cx="3743325" cy="3084513"/>
          </a:xfrm>
          <a:prstGeom prst="rect">
            <a:avLst/>
          </a:prstGeom>
          <a:noFill/>
          <a:ln w="25400" algn="ctr">
            <a:noFill/>
            <a:miter lim="800000"/>
            <a:headEnd type="none" w="lg" len="lg"/>
            <a:tailEnd type="none" w="lg" len="lg"/>
          </a:ln>
        </p:spPr>
        <p:txBody>
          <a:bodyPr>
            <a:spAutoFit/>
          </a:bodyPr>
          <a:lstStyle/>
          <a:p>
            <a:pPr algn="l">
              <a:spcBef>
                <a:spcPct val="50000"/>
              </a:spcBef>
            </a:pPr>
            <a:r>
              <a:rPr lang="en-GB" sz="2800" b="1"/>
              <a:t>	    ½ of pi x 5</a:t>
            </a:r>
            <a:r>
              <a:rPr lang="en-GB" sz="2800" b="1" baseline="30000"/>
              <a:t>2</a:t>
            </a:r>
          </a:p>
          <a:p>
            <a:pPr algn="l">
              <a:spcBef>
                <a:spcPct val="50000"/>
              </a:spcBef>
            </a:pPr>
            <a:r>
              <a:rPr lang="en-GB" sz="2800" b="1"/>
              <a:t>	+ ½ of pi x 3.52</a:t>
            </a:r>
          </a:p>
          <a:p>
            <a:pPr algn="l">
              <a:spcBef>
                <a:spcPct val="50000"/>
              </a:spcBef>
            </a:pPr>
            <a:r>
              <a:rPr lang="en-GB" sz="2800" b="1"/>
              <a:t>	+ ½ of pi x 0.52</a:t>
            </a:r>
          </a:p>
          <a:p>
            <a:pPr algn="l">
              <a:spcBef>
                <a:spcPct val="50000"/>
              </a:spcBef>
            </a:pPr>
            <a:r>
              <a:rPr lang="en-GB" sz="2800" b="1"/>
              <a:t>    =      37.5 x pi</a:t>
            </a:r>
          </a:p>
          <a:p>
            <a:pPr algn="l">
              <a:spcBef>
                <a:spcPct val="50000"/>
              </a:spcBef>
            </a:pPr>
            <a:r>
              <a:rPr lang="en-GB" sz="2800" b="1"/>
              <a:t>    =	   58.9m</a:t>
            </a:r>
            <a:r>
              <a:rPr lang="en-GB" sz="2800" b="1" baseline="30000"/>
              <a:t>2</a:t>
            </a:r>
            <a:endParaRPr lang="en-US" sz="2800" b="1" baseline="30000"/>
          </a:p>
        </p:txBody>
      </p:sp>
      <p:sp>
        <p:nvSpPr>
          <p:cNvPr id="13324" name="Line 12"/>
          <p:cNvSpPr>
            <a:spLocks noChangeShapeType="1"/>
          </p:cNvSpPr>
          <p:nvPr/>
        </p:nvSpPr>
        <p:spPr bwMode="auto">
          <a:xfrm>
            <a:off x="3276600" y="5661025"/>
            <a:ext cx="0" cy="215900"/>
          </a:xfrm>
          <a:prstGeom prst="line">
            <a:avLst/>
          </a:prstGeom>
          <a:noFill/>
          <a:ln w="15875">
            <a:solidFill>
              <a:schemeClr val="tx1"/>
            </a:solidFill>
            <a:prstDash val="dash"/>
            <a:round/>
            <a:headEnd/>
            <a:tailEnd/>
          </a:ln>
        </p:spPr>
        <p:txBody>
          <a:bodyPr/>
          <a:lstStyle/>
          <a:p>
            <a:endParaRPr lang="en-US"/>
          </a:p>
        </p:txBody>
      </p:sp>
      <p:sp>
        <p:nvSpPr>
          <p:cNvPr id="13325" name="Line 13"/>
          <p:cNvSpPr>
            <a:spLocks noChangeShapeType="1"/>
          </p:cNvSpPr>
          <p:nvPr/>
        </p:nvSpPr>
        <p:spPr bwMode="auto">
          <a:xfrm>
            <a:off x="539750" y="4365625"/>
            <a:ext cx="1511300" cy="0"/>
          </a:xfrm>
          <a:prstGeom prst="line">
            <a:avLst/>
          </a:prstGeom>
          <a:noFill/>
          <a:ln w="15875">
            <a:solidFill>
              <a:schemeClr val="tx1"/>
            </a:solidFill>
            <a:prstDash val="dash"/>
            <a:round/>
            <a:headEnd/>
            <a:tailEnd/>
          </a:ln>
        </p:spPr>
        <p:txBody>
          <a:bodyPr/>
          <a:lstStyle/>
          <a:p>
            <a:endParaRPr lang="en-US"/>
          </a:p>
        </p:txBody>
      </p:sp>
      <p:sp>
        <p:nvSpPr>
          <p:cNvPr id="13327" name="Text Box 15"/>
          <p:cNvSpPr txBox="1">
            <a:spLocks noChangeArrowheads="1"/>
          </p:cNvSpPr>
          <p:nvPr/>
        </p:nvSpPr>
        <p:spPr bwMode="auto">
          <a:xfrm>
            <a:off x="2555875" y="5780088"/>
            <a:ext cx="1079500" cy="457200"/>
          </a:xfrm>
          <a:prstGeom prst="rect">
            <a:avLst/>
          </a:prstGeom>
          <a:noFill/>
          <a:ln w="25400" algn="ctr">
            <a:noFill/>
            <a:miter lim="800000"/>
            <a:headEnd type="none" w="lg" len="lg"/>
            <a:tailEnd type="none" w="lg" len="lg"/>
          </a:ln>
        </p:spPr>
        <p:txBody>
          <a:bodyPr>
            <a:spAutoFit/>
          </a:bodyPr>
          <a:lstStyle/>
          <a:p>
            <a:pPr>
              <a:spcBef>
                <a:spcPct val="50000"/>
              </a:spcBef>
            </a:pPr>
            <a:r>
              <a:rPr lang="en-GB" sz="2400" b="1"/>
              <a:t>0.5m</a:t>
            </a:r>
            <a:endParaRPr lang="en-US" sz="2400" b="1"/>
          </a:p>
        </p:txBody>
      </p:sp>
      <p:sp>
        <p:nvSpPr>
          <p:cNvPr id="8205" name="Rectangle 18"/>
          <p:cNvSpPr>
            <a:spLocks noChangeArrowheads="1"/>
          </p:cNvSpPr>
          <p:nvPr/>
        </p:nvSpPr>
        <p:spPr bwMode="auto">
          <a:xfrm>
            <a:off x="457200" y="44450"/>
            <a:ext cx="8229600" cy="4525963"/>
          </a:xfrm>
          <a:prstGeom prst="rect">
            <a:avLst/>
          </a:prstGeom>
          <a:noFill/>
          <a:ln w="9525">
            <a:noFill/>
            <a:miter lim="800000"/>
            <a:headEnd/>
            <a:tailEnd/>
          </a:ln>
        </p:spPr>
        <p:txBody>
          <a:bodyPr/>
          <a:lstStyle/>
          <a:p>
            <a:pPr marL="342900" indent="-342900" algn="l">
              <a:spcBef>
                <a:spcPct val="20000"/>
              </a:spcBef>
              <a:buFontTx/>
              <a:buChar char="•"/>
            </a:pPr>
            <a:r>
              <a:rPr lang="en-GB" sz="3200"/>
              <a:t>Calculate the area that may be grazed by a llama tied by a </a:t>
            </a:r>
            <a:r>
              <a:rPr lang="en-GB" sz="3200" b="1"/>
              <a:t>5 metre rope</a:t>
            </a:r>
            <a:r>
              <a:rPr lang="en-GB" sz="3200"/>
              <a:t> to the side of a </a:t>
            </a:r>
            <a:r>
              <a:rPr lang="en-GB" sz="3200" b="1"/>
              <a:t>3 by 3 metre square barn</a:t>
            </a:r>
            <a:r>
              <a:rPr lang="en-GB" sz="3200"/>
              <a:t>, </a:t>
            </a:r>
          </a:p>
          <a:p>
            <a:pPr marL="342900" indent="-342900" algn="l">
              <a:spcBef>
                <a:spcPct val="20000"/>
              </a:spcBef>
            </a:pPr>
            <a:r>
              <a:rPr lang="en-GB" sz="3200" b="1"/>
              <a:t>a)</a:t>
            </a:r>
            <a:r>
              <a:rPr lang="en-GB" sz="3200"/>
              <a:t> at a corner, </a:t>
            </a:r>
            <a:r>
              <a:rPr lang="en-GB" sz="3200" b="1"/>
              <a:t>b) </a:t>
            </a:r>
            <a:r>
              <a:rPr lang="en-GB" sz="3200"/>
              <a:t>in the middle of one side</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323"/>
                                        </p:tgtEl>
                                        <p:attrNameLst>
                                          <p:attrName>style.visibility</p:attrName>
                                        </p:attrNameLst>
                                      </p:cBhvr>
                                      <p:to>
                                        <p:strVal val="visible"/>
                                      </p:to>
                                    </p:set>
                                    <p:anim calcmode="lin" valueType="num">
                                      <p:cBhvr>
                                        <p:cTn id="7" dur="500" fill="hold"/>
                                        <p:tgtEl>
                                          <p:spTgt spid="13323"/>
                                        </p:tgtEl>
                                        <p:attrNameLst>
                                          <p:attrName>ppt_w</p:attrName>
                                        </p:attrNameLst>
                                      </p:cBhvr>
                                      <p:tavLst>
                                        <p:tav tm="0">
                                          <p:val>
                                            <p:fltVal val="0"/>
                                          </p:val>
                                        </p:tav>
                                        <p:tav tm="100000">
                                          <p:val>
                                            <p:strVal val="#ppt_w"/>
                                          </p:val>
                                        </p:tav>
                                      </p:tavLst>
                                    </p:anim>
                                    <p:anim calcmode="lin" valueType="num">
                                      <p:cBhvr>
                                        <p:cTn id="8" dur="500" fill="hold"/>
                                        <p:tgtEl>
                                          <p:spTgt spid="13323"/>
                                        </p:tgtEl>
                                        <p:attrNameLst>
                                          <p:attrName>ppt_h</p:attrName>
                                        </p:attrNameLst>
                                      </p:cBhvr>
                                      <p:tavLst>
                                        <p:tav tm="0">
                                          <p:val>
                                            <p:fltVal val="0"/>
                                          </p:val>
                                        </p:tav>
                                        <p:tav tm="100000">
                                          <p:val>
                                            <p:strVal val="#ppt_h"/>
                                          </p:val>
                                        </p:tav>
                                      </p:tavLst>
                                    </p:anim>
                                    <p:animEffect transition="in" filter="fade">
                                      <p:cBhvr>
                                        <p:cTn id="9" dur="500"/>
                                        <p:tgtEl>
                                          <p:spTgt spid="133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3318"/>
                                        </p:tgtEl>
                                        <p:attrNameLst>
                                          <p:attrName>style.visibility</p:attrName>
                                        </p:attrNameLst>
                                      </p:cBhvr>
                                      <p:to>
                                        <p:strVal val="visible"/>
                                      </p:to>
                                    </p:set>
                                    <p:animEffect transition="in" filter="wipe(right)">
                                      <p:cBhvr>
                                        <p:cTn id="14" dur="500"/>
                                        <p:tgtEl>
                                          <p:spTgt spid="133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320"/>
                                        </p:tgtEl>
                                        <p:attrNameLst>
                                          <p:attrName>style.visibility</p:attrName>
                                        </p:attrNameLst>
                                      </p:cBhvr>
                                      <p:to>
                                        <p:strVal val="visible"/>
                                      </p:to>
                                    </p:set>
                                    <p:animEffect transition="in" filter="fade">
                                      <p:cBhvr>
                                        <p:cTn id="19" dur="500"/>
                                        <p:tgtEl>
                                          <p:spTgt spid="133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316"/>
                                        </p:tgtEl>
                                        <p:attrNameLst>
                                          <p:attrName>style.visibility</p:attrName>
                                        </p:attrNameLst>
                                      </p:cBhvr>
                                      <p:to>
                                        <p:strVal val="visible"/>
                                      </p:to>
                                    </p:set>
                                    <p:animEffect transition="in" filter="wipe(left)">
                                      <p:cBhvr>
                                        <p:cTn id="24" dur="500"/>
                                        <p:tgtEl>
                                          <p:spTgt spid="13316"/>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3325"/>
                                        </p:tgtEl>
                                        <p:attrNameLst>
                                          <p:attrName>style.visibility</p:attrName>
                                        </p:attrNameLst>
                                      </p:cBhvr>
                                      <p:to>
                                        <p:strVal val="visible"/>
                                      </p:to>
                                    </p:set>
                                    <p:animEffect transition="in" filter="wipe(right)">
                                      <p:cBhvr>
                                        <p:cTn id="27" dur="500"/>
                                        <p:tgtEl>
                                          <p:spTgt spid="133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wipe(left)">
                                      <p:cBhvr>
                                        <p:cTn id="32" dur="500"/>
                                        <p:tgtEl>
                                          <p:spTgt spid="133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21"/>
                                        </p:tgtEl>
                                        <p:attrNameLst>
                                          <p:attrName>style.visibility</p:attrName>
                                        </p:attrNameLst>
                                      </p:cBhvr>
                                      <p:to>
                                        <p:strVal val="visible"/>
                                      </p:to>
                                    </p:set>
                                    <p:animEffect transition="in" filter="fade">
                                      <p:cBhvr>
                                        <p:cTn id="37" dur="500"/>
                                        <p:tgtEl>
                                          <p:spTgt spid="133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317"/>
                                        </p:tgtEl>
                                        <p:attrNameLst>
                                          <p:attrName>style.visibility</p:attrName>
                                        </p:attrNameLst>
                                      </p:cBhvr>
                                      <p:to>
                                        <p:strVal val="visible"/>
                                      </p:to>
                                    </p:set>
                                    <p:animEffect transition="in" filter="wipe(up)">
                                      <p:cBhvr>
                                        <p:cTn id="42" dur="500"/>
                                        <p:tgtEl>
                                          <p:spTgt spid="1331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3324"/>
                                        </p:tgtEl>
                                        <p:attrNameLst>
                                          <p:attrName>style.visibility</p:attrName>
                                        </p:attrNameLst>
                                      </p:cBhvr>
                                      <p:to>
                                        <p:strVal val="visible"/>
                                      </p:to>
                                    </p:set>
                                    <p:animEffect transition="in" filter="wipe(up)">
                                      <p:cBhvr>
                                        <p:cTn id="45" dur="500"/>
                                        <p:tgtEl>
                                          <p:spTgt spid="133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327"/>
                                        </p:tgtEl>
                                        <p:attrNameLst>
                                          <p:attrName>style.visibility</p:attrName>
                                        </p:attrNameLst>
                                      </p:cBhvr>
                                      <p:to>
                                        <p:strVal val="visible"/>
                                      </p:to>
                                    </p:set>
                                    <p:animEffect transition="in" filter="fade">
                                      <p:cBhvr>
                                        <p:cTn id="50" dur="500"/>
                                        <p:tgtEl>
                                          <p:spTgt spid="133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3322"/>
                                        </p:tgtEl>
                                        <p:attrNameLst>
                                          <p:attrName>style.visibility</p:attrName>
                                        </p:attrNameLst>
                                      </p:cBhvr>
                                      <p:to>
                                        <p:strVal val="visible"/>
                                      </p:to>
                                    </p:set>
                                    <p:animEffect transition="in" filter="wipe(up)">
                                      <p:cBhvr>
                                        <p:cTn id="55" dur="1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P spid="13320" grpId="0"/>
      <p:bldP spid="13321" grpId="0"/>
      <p:bldP spid="13322" grpId="0"/>
      <p:bldP spid="13324" grpId="0" animBg="1"/>
      <p:bldP spid="13325" grpId="0" animBg="1"/>
      <p:bldP spid="133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cstate="print"/>
          <a:srcRect/>
          <a:stretch>
            <a:fillRect/>
          </a:stretch>
        </p:blipFill>
        <p:spPr bwMode="auto">
          <a:xfrm>
            <a:off x="-1331913" y="-23813"/>
            <a:ext cx="10836276" cy="6908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cstate="print">
            <a:lum bright="70000" contrast="-70000"/>
          </a:blip>
          <a:srcRect/>
          <a:stretch>
            <a:fillRect/>
          </a:stretch>
        </p:blipFill>
        <p:spPr bwMode="auto">
          <a:xfrm>
            <a:off x="-323850" y="-242888"/>
            <a:ext cx="9753600" cy="7315201"/>
          </a:xfrm>
          <a:prstGeom prst="rect">
            <a:avLst/>
          </a:prstGeom>
          <a:noFill/>
          <a:ln w="9525">
            <a:noFill/>
            <a:miter lim="800000"/>
            <a:headEnd/>
            <a:tailEnd/>
          </a:ln>
        </p:spPr>
      </p:pic>
      <p:pic>
        <p:nvPicPr>
          <p:cNvPr id="5123" name="Picture 4"/>
          <p:cNvPicPr>
            <a:picLocks noChangeAspect="1" noChangeArrowheads="1"/>
          </p:cNvPicPr>
          <p:nvPr/>
        </p:nvPicPr>
        <p:blipFill>
          <a:blip r:embed="rId4" cstate="print"/>
          <a:srcRect/>
          <a:stretch>
            <a:fillRect/>
          </a:stretch>
        </p:blipFill>
        <p:spPr bwMode="auto">
          <a:xfrm>
            <a:off x="3563938" y="3300413"/>
            <a:ext cx="5580062" cy="3557587"/>
          </a:xfrm>
          <a:prstGeom prst="rect">
            <a:avLst/>
          </a:prstGeom>
          <a:noFill/>
          <a:ln w="9525">
            <a:noFill/>
            <a:miter lim="800000"/>
            <a:headEnd/>
            <a:tailEnd/>
          </a:ln>
        </p:spPr>
      </p:pic>
      <p:sp>
        <p:nvSpPr>
          <p:cNvPr id="5124" name="Text Box 6"/>
          <p:cNvSpPr txBox="1">
            <a:spLocks noChangeArrowheads="1"/>
          </p:cNvSpPr>
          <p:nvPr/>
        </p:nvSpPr>
        <p:spPr bwMode="auto">
          <a:xfrm>
            <a:off x="1909763" y="333375"/>
            <a:ext cx="7199312" cy="2101850"/>
          </a:xfrm>
          <a:prstGeom prst="rect">
            <a:avLst/>
          </a:prstGeom>
          <a:noFill/>
          <a:ln w="9525">
            <a:noFill/>
            <a:miter lim="800000"/>
            <a:headEnd/>
            <a:tailEnd/>
          </a:ln>
        </p:spPr>
        <p:txBody>
          <a:bodyPr>
            <a:spAutoFit/>
          </a:bodyPr>
          <a:lstStyle/>
          <a:p>
            <a:pPr algn="l">
              <a:spcBef>
                <a:spcPct val="50000"/>
              </a:spcBef>
            </a:pPr>
            <a:r>
              <a:rPr lang="en-GB" sz="3200"/>
              <a:t>If I double the length of the irrigation boom, how much larger would the area watered be?  </a:t>
            </a:r>
          </a:p>
          <a:p>
            <a:pPr algn="l">
              <a:spcBef>
                <a:spcPct val="50000"/>
              </a:spcBef>
            </a:pPr>
            <a:r>
              <a:rPr lang="en-GB" sz="2400"/>
              <a:t>(If you need numbers, assume the boom is 100m)</a:t>
            </a:r>
            <a:endParaRPr lang="en-US" sz="2400"/>
          </a:p>
        </p:txBody>
      </p:sp>
      <p:sp>
        <p:nvSpPr>
          <p:cNvPr id="5125" name="Text Box 7"/>
          <p:cNvSpPr txBox="1">
            <a:spLocks noChangeArrowheads="1"/>
          </p:cNvSpPr>
          <p:nvPr/>
        </p:nvSpPr>
        <p:spPr bwMode="auto">
          <a:xfrm>
            <a:off x="1979613" y="2565400"/>
            <a:ext cx="6838950" cy="579438"/>
          </a:xfrm>
          <a:prstGeom prst="rect">
            <a:avLst/>
          </a:prstGeom>
          <a:noFill/>
          <a:ln w="9525">
            <a:noFill/>
            <a:miter lim="800000"/>
            <a:headEnd/>
            <a:tailEnd/>
          </a:ln>
        </p:spPr>
        <p:txBody>
          <a:bodyPr>
            <a:spAutoFit/>
          </a:bodyPr>
          <a:lstStyle/>
          <a:p>
            <a:pPr algn="l">
              <a:spcBef>
                <a:spcPct val="50000"/>
              </a:spcBef>
            </a:pPr>
            <a:r>
              <a:rPr lang="en-GB" sz="3200"/>
              <a:t>What if I treble (x 3) the length?</a:t>
            </a:r>
            <a:endParaRPr lang="en-US" sz="2400"/>
          </a:p>
        </p:txBody>
      </p:sp>
      <p:sp>
        <p:nvSpPr>
          <p:cNvPr id="7176" name="Text Box 8"/>
          <p:cNvSpPr txBox="1">
            <a:spLocks noChangeArrowheads="1"/>
          </p:cNvSpPr>
          <p:nvPr/>
        </p:nvSpPr>
        <p:spPr bwMode="auto">
          <a:xfrm>
            <a:off x="179388" y="3336925"/>
            <a:ext cx="3240087" cy="3260725"/>
          </a:xfrm>
          <a:prstGeom prst="rect">
            <a:avLst/>
          </a:prstGeom>
          <a:noFill/>
          <a:ln w="9525">
            <a:noFill/>
            <a:miter lim="800000"/>
            <a:headEnd/>
            <a:tailEnd/>
          </a:ln>
        </p:spPr>
        <p:txBody>
          <a:bodyPr>
            <a:spAutoFit/>
          </a:bodyPr>
          <a:lstStyle/>
          <a:p>
            <a:pPr algn="l">
              <a:spcBef>
                <a:spcPct val="50000"/>
              </a:spcBef>
            </a:pPr>
            <a:r>
              <a:rPr lang="en-GB" sz="3200" b="1"/>
              <a:t>2</a:t>
            </a:r>
            <a:r>
              <a:rPr lang="en-GB" sz="3200"/>
              <a:t> times the radius gives </a:t>
            </a:r>
            <a:r>
              <a:rPr lang="en-GB" sz="3200" b="1"/>
              <a:t>4</a:t>
            </a:r>
            <a:r>
              <a:rPr lang="en-GB" sz="3200"/>
              <a:t> times the area.  </a:t>
            </a:r>
          </a:p>
          <a:p>
            <a:pPr algn="l">
              <a:spcBef>
                <a:spcPct val="50000"/>
              </a:spcBef>
            </a:pPr>
            <a:r>
              <a:rPr lang="en-GB" sz="3200" b="1"/>
              <a:t>3</a:t>
            </a:r>
            <a:r>
              <a:rPr lang="en-GB" sz="3200"/>
              <a:t> times the radius gives </a:t>
            </a:r>
            <a:r>
              <a:rPr lang="en-GB" sz="3200" b="1"/>
              <a:t>9</a:t>
            </a:r>
            <a:r>
              <a:rPr lang="en-GB" sz="3200"/>
              <a:t> times the area.</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ipe(up)">
                                      <p:cBhvr>
                                        <p:cTn id="7"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287338" y="404813"/>
            <a:ext cx="8893175" cy="4525962"/>
          </a:xfrm>
        </p:spPr>
        <p:txBody>
          <a:bodyPr/>
          <a:lstStyle/>
          <a:p>
            <a:pPr eaLnBrk="1" hangingPunct="1">
              <a:buFontTx/>
              <a:buNone/>
            </a:pPr>
            <a:r>
              <a:rPr lang="en-GB" smtClean="0"/>
              <a:t>Mark points </a:t>
            </a:r>
            <a:r>
              <a:rPr lang="en-GB" b="1" smtClean="0"/>
              <a:t>P</a:t>
            </a:r>
            <a:r>
              <a:rPr lang="en-GB" smtClean="0"/>
              <a:t> and </a:t>
            </a:r>
            <a:r>
              <a:rPr lang="en-GB" b="1" smtClean="0"/>
              <a:t>Q</a:t>
            </a:r>
            <a:r>
              <a:rPr lang="en-GB" smtClean="0"/>
              <a:t>, 4 centimetres apart, on your page.  </a:t>
            </a:r>
          </a:p>
          <a:p>
            <a:pPr eaLnBrk="1" hangingPunct="1">
              <a:buFontTx/>
              <a:buNone/>
            </a:pPr>
            <a:endParaRPr lang="en-GB" smtClean="0"/>
          </a:p>
          <a:p>
            <a:pPr eaLnBrk="1" hangingPunct="1"/>
            <a:r>
              <a:rPr lang="en-GB" smtClean="0"/>
              <a:t>Draw the locus of points </a:t>
            </a:r>
            <a:r>
              <a:rPr lang="en-GB" b="1" smtClean="0"/>
              <a:t>within 3cm of P</a:t>
            </a:r>
            <a:r>
              <a:rPr lang="en-GB" smtClean="0"/>
              <a:t>.  </a:t>
            </a:r>
          </a:p>
          <a:p>
            <a:pPr eaLnBrk="1" hangingPunct="1"/>
            <a:r>
              <a:rPr lang="en-GB" smtClean="0"/>
              <a:t>Draw the locus of points </a:t>
            </a:r>
            <a:r>
              <a:rPr lang="en-GB" b="1" smtClean="0"/>
              <a:t>within 2cm from Q</a:t>
            </a:r>
            <a:r>
              <a:rPr lang="en-GB" smtClean="0"/>
              <a:t>.  </a:t>
            </a:r>
          </a:p>
          <a:p>
            <a:pPr eaLnBrk="1" hangingPunct="1"/>
            <a:r>
              <a:rPr lang="en-GB" smtClean="0"/>
              <a:t>Shade the area within </a:t>
            </a:r>
            <a:r>
              <a:rPr lang="en-GB" b="1" smtClean="0"/>
              <a:t>3cm</a:t>
            </a:r>
            <a:r>
              <a:rPr lang="en-GB" smtClean="0"/>
              <a:t> of </a:t>
            </a:r>
            <a:r>
              <a:rPr lang="en-GB" b="1" smtClean="0"/>
              <a:t>P</a:t>
            </a:r>
            <a:r>
              <a:rPr lang="en-GB" smtClean="0"/>
              <a:t> and </a:t>
            </a:r>
            <a:r>
              <a:rPr lang="en-GB" b="1" smtClean="0"/>
              <a:t>2cm</a:t>
            </a:r>
            <a:r>
              <a:rPr lang="en-GB" smtClean="0"/>
              <a:t> of </a:t>
            </a:r>
            <a:r>
              <a:rPr lang="en-GB" b="1" smtClean="0"/>
              <a:t>Q</a:t>
            </a:r>
            <a:endParaRPr lang="en-US" b="1" smtClean="0"/>
          </a:p>
        </p:txBody>
      </p:sp>
      <p:sp>
        <p:nvSpPr>
          <p:cNvPr id="19459" name="Oval 3"/>
          <p:cNvSpPr>
            <a:spLocks noChangeArrowheads="1"/>
          </p:cNvSpPr>
          <p:nvPr/>
        </p:nvSpPr>
        <p:spPr bwMode="auto">
          <a:xfrm>
            <a:off x="1187450" y="3789363"/>
            <a:ext cx="2520950" cy="2520950"/>
          </a:xfrm>
          <a:prstGeom prst="ellipse">
            <a:avLst/>
          </a:prstGeom>
          <a:solidFill>
            <a:srgbClr val="C0C0C0">
              <a:alpha val="50195"/>
            </a:srgbClr>
          </a:solidFill>
          <a:ln w="25400">
            <a:solidFill>
              <a:schemeClr val="tx1"/>
            </a:solidFill>
            <a:round/>
            <a:headEnd/>
            <a:tailEnd/>
          </a:ln>
        </p:spPr>
        <p:txBody>
          <a:bodyPr wrap="none" anchor="ctr"/>
          <a:lstStyle/>
          <a:p>
            <a:endParaRPr lang="en-US"/>
          </a:p>
        </p:txBody>
      </p:sp>
      <p:sp>
        <p:nvSpPr>
          <p:cNvPr id="19460" name="Oval 4"/>
          <p:cNvSpPr>
            <a:spLocks noChangeArrowheads="1"/>
          </p:cNvSpPr>
          <p:nvPr/>
        </p:nvSpPr>
        <p:spPr bwMode="auto">
          <a:xfrm>
            <a:off x="2916238" y="4510088"/>
            <a:ext cx="1871662" cy="1871662"/>
          </a:xfrm>
          <a:prstGeom prst="ellipse">
            <a:avLst/>
          </a:prstGeom>
          <a:noFill/>
          <a:ln w="25400">
            <a:solidFill>
              <a:schemeClr val="tx1"/>
            </a:solidFill>
            <a:round/>
            <a:headEnd/>
            <a:tailEnd/>
          </a:ln>
        </p:spPr>
        <p:txBody>
          <a:bodyPr wrap="none" anchor="ctr"/>
          <a:lstStyle/>
          <a:p>
            <a:endParaRPr lang="en-US"/>
          </a:p>
        </p:txBody>
      </p:sp>
      <p:grpSp>
        <p:nvGrpSpPr>
          <p:cNvPr id="2" name="Group 5"/>
          <p:cNvGrpSpPr>
            <a:grpSpLocks/>
          </p:cNvGrpSpPr>
          <p:nvPr/>
        </p:nvGrpSpPr>
        <p:grpSpPr bwMode="auto">
          <a:xfrm>
            <a:off x="2195513" y="5013325"/>
            <a:ext cx="576262" cy="438150"/>
            <a:chOff x="1338" y="3158"/>
            <a:chExt cx="363" cy="276"/>
          </a:xfrm>
        </p:grpSpPr>
        <p:sp>
          <p:nvSpPr>
            <p:cNvPr id="6167" name="Oval 6"/>
            <p:cNvSpPr>
              <a:spLocks noChangeArrowheads="1"/>
            </p:cNvSpPr>
            <p:nvPr/>
          </p:nvSpPr>
          <p:spPr bwMode="auto">
            <a:xfrm>
              <a:off x="1474" y="3158"/>
              <a:ext cx="45" cy="45"/>
            </a:xfrm>
            <a:prstGeom prst="ellipse">
              <a:avLst/>
            </a:prstGeom>
            <a:solidFill>
              <a:schemeClr val="tx1"/>
            </a:solidFill>
            <a:ln w="9525">
              <a:solidFill>
                <a:schemeClr val="tx1"/>
              </a:solidFill>
              <a:round/>
              <a:headEnd/>
              <a:tailEnd/>
            </a:ln>
          </p:spPr>
          <p:txBody>
            <a:bodyPr wrap="none" anchor="ctr"/>
            <a:lstStyle/>
            <a:p>
              <a:endParaRPr lang="en-US"/>
            </a:p>
          </p:txBody>
        </p:sp>
        <p:sp>
          <p:nvSpPr>
            <p:cNvPr id="6168" name="Text Box 7"/>
            <p:cNvSpPr txBox="1">
              <a:spLocks noChangeArrowheads="1"/>
            </p:cNvSpPr>
            <p:nvPr/>
          </p:nvSpPr>
          <p:spPr bwMode="auto">
            <a:xfrm>
              <a:off x="1338" y="3203"/>
              <a:ext cx="363" cy="231"/>
            </a:xfrm>
            <a:prstGeom prst="rect">
              <a:avLst/>
            </a:prstGeom>
            <a:noFill/>
            <a:ln w="9525">
              <a:noFill/>
              <a:miter lim="800000"/>
              <a:headEnd/>
              <a:tailEnd/>
            </a:ln>
          </p:spPr>
          <p:txBody>
            <a:bodyPr>
              <a:spAutoFit/>
            </a:bodyPr>
            <a:lstStyle/>
            <a:p>
              <a:pPr algn="l">
                <a:spcBef>
                  <a:spcPct val="50000"/>
                </a:spcBef>
              </a:pPr>
              <a:r>
                <a:rPr lang="en-GB" b="1"/>
                <a:t>P</a:t>
              </a:r>
              <a:endParaRPr lang="en-US" b="1"/>
            </a:p>
          </p:txBody>
        </p:sp>
      </p:grpSp>
      <p:sp>
        <p:nvSpPr>
          <p:cNvPr id="19464" name="Oval 8"/>
          <p:cNvSpPr>
            <a:spLocks noChangeArrowheads="1"/>
          </p:cNvSpPr>
          <p:nvPr/>
        </p:nvSpPr>
        <p:spPr bwMode="auto">
          <a:xfrm>
            <a:off x="2916238" y="4508500"/>
            <a:ext cx="1871662" cy="1871663"/>
          </a:xfrm>
          <a:prstGeom prst="ellipse">
            <a:avLst/>
          </a:prstGeom>
          <a:solidFill>
            <a:srgbClr val="CCFFFF">
              <a:alpha val="70195"/>
            </a:srgbClr>
          </a:solidFill>
          <a:ln w="25400">
            <a:solidFill>
              <a:schemeClr val="tx1"/>
            </a:solidFill>
            <a:round/>
            <a:headEnd/>
            <a:tailEnd/>
          </a:ln>
        </p:spPr>
        <p:txBody>
          <a:bodyPr wrap="none" anchor="ctr"/>
          <a:lstStyle/>
          <a:p>
            <a:endParaRPr lang="en-US"/>
          </a:p>
        </p:txBody>
      </p:sp>
      <p:grpSp>
        <p:nvGrpSpPr>
          <p:cNvPr id="3" name="Group 9"/>
          <p:cNvGrpSpPr>
            <a:grpSpLocks/>
          </p:cNvGrpSpPr>
          <p:nvPr/>
        </p:nvGrpSpPr>
        <p:grpSpPr bwMode="auto">
          <a:xfrm>
            <a:off x="3779838" y="5445125"/>
            <a:ext cx="576262" cy="511175"/>
            <a:chOff x="2381" y="3430"/>
            <a:chExt cx="363" cy="322"/>
          </a:xfrm>
        </p:grpSpPr>
        <p:sp>
          <p:nvSpPr>
            <p:cNvPr id="6165" name="Oval 10"/>
            <p:cNvSpPr>
              <a:spLocks noChangeArrowheads="1"/>
            </p:cNvSpPr>
            <p:nvPr/>
          </p:nvSpPr>
          <p:spPr bwMode="auto">
            <a:xfrm>
              <a:off x="2427" y="3430"/>
              <a:ext cx="45" cy="45"/>
            </a:xfrm>
            <a:prstGeom prst="ellipse">
              <a:avLst/>
            </a:prstGeom>
            <a:solidFill>
              <a:schemeClr val="tx1"/>
            </a:solidFill>
            <a:ln w="9525">
              <a:solidFill>
                <a:schemeClr val="tx1"/>
              </a:solidFill>
              <a:round/>
              <a:headEnd/>
              <a:tailEnd/>
            </a:ln>
          </p:spPr>
          <p:txBody>
            <a:bodyPr wrap="none" anchor="ctr"/>
            <a:lstStyle/>
            <a:p>
              <a:endParaRPr lang="en-US"/>
            </a:p>
          </p:txBody>
        </p:sp>
        <p:sp>
          <p:nvSpPr>
            <p:cNvPr id="6166" name="Text Box 11"/>
            <p:cNvSpPr txBox="1">
              <a:spLocks noChangeArrowheads="1"/>
            </p:cNvSpPr>
            <p:nvPr/>
          </p:nvSpPr>
          <p:spPr bwMode="auto">
            <a:xfrm>
              <a:off x="2381" y="3521"/>
              <a:ext cx="363" cy="231"/>
            </a:xfrm>
            <a:prstGeom prst="rect">
              <a:avLst/>
            </a:prstGeom>
            <a:noFill/>
            <a:ln w="9525">
              <a:noFill/>
              <a:miter lim="800000"/>
              <a:headEnd/>
              <a:tailEnd/>
            </a:ln>
          </p:spPr>
          <p:txBody>
            <a:bodyPr>
              <a:spAutoFit/>
            </a:bodyPr>
            <a:lstStyle/>
            <a:p>
              <a:pPr algn="l">
                <a:spcBef>
                  <a:spcPct val="50000"/>
                </a:spcBef>
              </a:pPr>
              <a:r>
                <a:rPr lang="en-GB" b="1"/>
                <a:t>Q</a:t>
              </a:r>
              <a:endParaRPr lang="en-US" b="1"/>
            </a:p>
          </p:txBody>
        </p:sp>
      </p:grpSp>
      <p:sp>
        <p:nvSpPr>
          <p:cNvPr id="19468" name="Line 12"/>
          <p:cNvSpPr>
            <a:spLocks noChangeShapeType="1"/>
          </p:cNvSpPr>
          <p:nvPr/>
        </p:nvSpPr>
        <p:spPr bwMode="auto">
          <a:xfrm flipH="1">
            <a:off x="2555875" y="2565400"/>
            <a:ext cx="3311525" cy="1655763"/>
          </a:xfrm>
          <a:prstGeom prst="line">
            <a:avLst/>
          </a:prstGeom>
          <a:noFill/>
          <a:ln w="38100">
            <a:solidFill>
              <a:schemeClr val="tx1"/>
            </a:solidFill>
            <a:round/>
            <a:headEnd/>
            <a:tailEnd type="arrow" w="lg" len="lg"/>
          </a:ln>
        </p:spPr>
        <p:txBody>
          <a:bodyPr/>
          <a:lstStyle/>
          <a:p>
            <a:endParaRPr lang="en-US"/>
          </a:p>
        </p:txBody>
      </p:sp>
      <p:sp>
        <p:nvSpPr>
          <p:cNvPr id="19469" name="Line 13"/>
          <p:cNvSpPr>
            <a:spLocks noChangeShapeType="1"/>
          </p:cNvSpPr>
          <p:nvPr/>
        </p:nvSpPr>
        <p:spPr bwMode="auto">
          <a:xfrm flipH="1">
            <a:off x="4643438" y="3141663"/>
            <a:ext cx="2233612" cy="1800225"/>
          </a:xfrm>
          <a:prstGeom prst="line">
            <a:avLst/>
          </a:prstGeom>
          <a:noFill/>
          <a:ln w="38100">
            <a:solidFill>
              <a:schemeClr val="tx1"/>
            </a:solidFill>
            <a:round/>
            <a:headEnd/>
            <a:tailEnd type="arrow" w="lg" len="lg"/>
          </a:ln>
        </p:spPr>
        <p:txBody>
          <a:bodyPr/>
          <a:lstStyle/>
          <a:p>
            <a:endParaRPr lang="en-US"/>
          </a:p>
        </p:txBody>
      </p:sp>
      <p:sp>
        <p:nvSpPr>
          <p:cNvPr id="19470" name="Line 14"/>
          <p:cNvSpPr>
            <a:spLocks noChangeShapeType="1"/>
          </p:cNvSpPr>
          <p:nvPr/>
        </p:nvSpPr>
        <p:spPr bwMode="auto">
          <a:xfrm flipH="1">
            <a:off x="3419475" y="3716338"/>
            <a:ext cx="1584325" cy="1584325"/>
          </a:xfrm>
          <a:prstGeom prst="line">
            <a:avLst/>
          </a:prstGeom>
          <a:noFill/>
          <a:ln w="38100">
            <a:solidFill>
              <a:schemeClr val="tx1"/>
            </a:solidFill>
            <a:round/>
            <a:headEnd/>
            <a:tailEnd type="arrow" w="lg" len="lg"/>
          </a:ln>
        </p:spPr>
        <p:txBody>
          <a:bodyPr/>
          <a:lstStyle/>
          <a:p>
            <a:endParaRPr lang="en-US"/>
          </a:p>
        </p:txBody>
      </p:sp>
      <p:sp>
        <p:nvSpPr>
          <p:cNvPr id="19471" name="Line 15"/>
          <p:cNvSpPr>
            <a:spLocks noChangeShapeType="1"/>
          </p:cNvSpPr>
          <p:nvPr/>
        </p:nvSpPr>
        <p:spPr bwMode="auto">
          <a:xfrm>
            <a:off x="2987675" y="5589588"/>
            <a:ext cx="288925" cy="287337"/>
          </a:xfrm>
          <a:prstGeom prst="line">
            <a:avLst/>
          </a:prstGeom>
          <a:noFill/>
          <a:ln w="9525">
            <a:solidFill>
              <a:schemeClr val="tx1"/>
            </a:solidFill>
            <a:round/>
            <a:headEnd/>
            <a:tailEnd type="none" w="lg" len="lg"/>
          </a:ln>
        </p:spPr>
        <p:txBody>
          <a:bodyPr/>
          <a:lstStyle/>
          <a:p>
            <a:endParaRPr lang="en-US"/>
          </a:p>
        </p:txBody>
      </p:sp>
      <p:sp>
        <p:nvSpPr>
          <p:cNvPr id="19472" name="Line 16"/>
          <p:cNvSpPr>
            <a:spLocks noChangeShapeType="1"/>
          </p:cNvSpPr>
          <p:nvPr/>
        </p:nvSpPr>
        <p:spPr bwMode="auto">
          <a:xfrm>
            <a:off x="2987675" y="5373688"/>
            <a:ext cx="431800" cy="430212"/>
          </a:xfrm>
          <a:prstGeom prst="line">
            <a:avLst/>
          </a:prstGeom>
          <a:noFill/>
          <a:ln w="9525">
            <a:solidFill>
              <a:schemeClr val="tx1"/>
            </a:solidFill>
            <a:round/>
            <a:headEnd/>
            <a:tailEnd type="none" w="lg" len="lg"/>
          </a:ln>
        </p:spPr>
        <p:txBody>
          <a:bodyPr/>
          <a:lstStyle/>
          <a:p>
            <a:endParaRPr lang="en-US"/>
          </a:p>
        </p:txBody>
      </p:sp>
      <p:sp>
        <p:nvSpPr>
          <p:cNvPr id="19473" name="Line 17"/>
          <p:cNvSpPr>
            <a:spLocks noChangeShapeType="1"/>
          </p:cNvSpPr>
          <p:nvPr/>
        </p:nvSpPr>
        <p:spPr bwMode="auto">
          <a:xfrm>
            <a:off x="2987675" y="5157788"/>
            <a:ext cx="503238" cy="503237"/>
          </a:xfrm>
          <a:prstGeom prst="line">
            <a:avLst/>
          </a:prstGeom>
          <a:noFill/>
          <a:ln w="9525">
            <a:solidFill>
              <a:schemeClr val="tx1"/>
            </a:solidFill>
            <a:round/>
            <a:headEnd/>
            <a:tailEnd type="none" w="lg" len="lg"/>
          </a:ln>
        </p:spPr>
        <p:txBody>
          <a:bodyPr/>
          <a:lstStyle/>
          <a:p>
            <a:endParaRPr lang="en-US"/>
          </a:p>
        </p:txBody>
      </p:sp>
      <p:sp>
        <p:nvSpPr>
          <p:cNvPr id="19474" name="Line 18"/>
          <p:cNvSpPr>
            <a:spLocks noChangeShapeType="1"/>
          </p:cNvSpPr>
          <p:nvPr/>
        </p:nvSpPr>
        <p:spPr bwMode="auto">
          <a:xfrm>
            <a:off x="3059113" y="5803900"/>
            <a:ext cx="146050" cy="144463"/>
          </a:xfrm>
          <a:prstGeom prst="line">
            <a:avLst/>
          </a:prstGeom>
          <a:noFill/>
          <a:ln w="9525">
            <a:solidFill>
              <a:schemeClr val="tx1"/>
            </a:solidFill>
            <a:round/>
            <a:headEnd/>
            <a:tailEnd type="none" w="lg" len="lg"/>
          </a:ln>
        </p:spPr>
        <p:txBody>
          <a:bodyPr/>
          <a:lstStyle/>
          <a:p>
            <a:endParaRPr lang="en-US"/>
          </a:p>
        </p:txBody>
      </p:sp>
      <p:sp>
        <p:nvSpPr>
          <p:cNvPr id="19475" name="Line 19"/>
          <p:cNvSpPr>
            <a:spLocks noChangeShapeType="1"/>
          </p:cNvSpPr>
          <p:nvPr/>
        </p:nvSpPr>
        <p:spPr bwMode="auto">
          <a:xfrm>
            <a:off x="3059113" y="5013325"/>
            <a:ext cx="503237" cy="503238"/>
          </a:xfrm>
          <a:prstGeom prst="line">
            <a:avLst/>
          </a:prstGeom>
          <a:noFill/>
          <a:ln w="9525">
            <a:solidFill>
              <a:schemeClr val="tx1"/>
            </a:solidFill>
            <a:round/>
            <a:headEnd/>
            <a:tailEnd type="none" w="lg" len="lg"/>
          </a:ln>
        </p:spPr>
        <p:txBody>
          <a:bodyPr/>
          <a:lstStyle/>
          <a:p>
            <a:endParaRPr lang="en-US"/>
          </a:p>
        </p:txBody>
      </p:sp>
      <p:sp>
        <p:nvSpPr>
          <p:cNvPr id="19476" name="Line 20"/>
          <p:cNvSpPr>
            <a:spLocks noChangeShapeType="1"/>
          </p:cNvSpPr>
          <p:nvPr/>
        </p:nvSpPr>
        <p:spPr bwMode="auto">
          <a:xfrm>
            <a:off x="3132138" y="4868863"/>
            <a:ext cx="503237" cy="503237"/>
          </a:xfrm>
          <a:prstGeom prst="line">
            <a:avLst/>
          </a:prstGeom>
          <a:noFill/>
          <a:ln w="9525">
            <a:solidFill>
              <a:schemeClr val="tx1"/>
            </a:solidFill>
            <a:round/>
            <a:headEnd/>
            <a:tailEnd type="none" w="lg" len="lg"/>
          </a:ln>
        </p:spPr>
        <p:txBody>
          <a:bodyPr/>
          <a:lstStyle/>
          <a:p>
            <a:endParaRPr lang="en-US"/>
          </a:p>
        </p:txBody>
      </p:sp>
      <p:sp>
        <p:nvSpPr>
          <p:cNvPr id="19477" name="Line 21"/>
          <p:cNvSpPr>
            <a:spLocks noChangeShapeType="1"/>
          </p:cNvSpPr>
          <p:nvPr/>
        </p:nvSpPr>
        <p:spPr bwMode="auto">
          <a:xfrm>
            <a:off x="3276600" y="4797425"/>
            <a:ext cx="358775" cy="358775"/>
          </a:xfrm>
          <a:prstGeom prst="line">
            <a:avLst/>
          </a:prstGeom>
          <a:noFill/>
          <a:ln w="9525">
            <a:solidFill>
              <a:schemeClr val="tx1"/>
            </a:solidFill>
            <a:round/>
            <a:headEnd/>
            <a:tailEnd type="none" w="lg" len="lg"/>
          </a:ln>
        </p:spPr>
        <p:txBody>
          <a:bodyPr/>
          <a:lstStyle/>
          <a:p>
            <a:endParaRPr lang="en-US"/>
          </a:p>
        </p:txBody>
      </p:sp>
      <p:sp>
        <p:nvSpPr>
          <p:cNvPr id="19478" name="Line 22"/>
          <p:cNvSpPr>
            <a:spLocks noChangeShapeType="1"/>
          </p:cNvSpPr>
          <p:nvPr/>
        </p:nvSpPr>
        <p:spPr bwMode="auto">
          <a:xfrm>
            <a:off x="3348038" y="4724400"/>
            <a:ext cx="288925" cy="288925"/>
          </a:xfrm>
          <a:prstGeom prst="line">
            <a:avLst/>
          </a:prstGeom>
          <a:noFill/>
          <a:ln w="9525">
            <a:solidFill>
              <a:schemeClr val="tx1"/>
            </a:solidFill>
            <a:round/>
            <a:headEnd/>
            <a:tailEnd type="none" w="lg" len="lg"/>
          </a:ln>
        </p:spPr>
        <p:txBody>
          <a:bodyPr/>
          <a:lstStyle/>
          <a:p>
            <a:endParaRPr lang="en-US"/>
          </a:p>
        </p:txBody>
      </p:sp>
      <p:sp>
        <p:nvSpPr>
          <p:cNvPr id="19479" name="Line 23"/>
          <p:cNvSpPr>
            <a:spLocks noChangeShapeType="1"/>
          </p:cNvSpPr>
          <p:nvPr/>
        </p:nvSpPr>
        <p:spPr bwMode="auto">
          <a:xfrm>
            <a:off x="3419475" y="4651375"/>
            <a:ext cx="215900" cy="215900"/>
          </a:xfrm>
          <a:prstGeom prst="line">
            <a:avLst/>
          </a:prstGeom>
          <a:noFill/>
          <a:ln w="9525">
            <a:solidFill>
              <a:schemeClr val="tx1"/>
            </a:solidFill>
            <a:round/>
            <a:headEnd/>
            <a:tailEnd type="none" w="lg" len="lg"/>
          </a:ln>
        </p:spPr>
        <p:txBody>
          <a:bodyPr/>
          <a:lstStyle/>
          <a:p>
            <a:endParaRPr lang="en-US"/>
          </a:p>
        </p:txBody>
      </p:sp>
      <p:sp>
        <p:nvSpPr>
          <p:cNvPr id="19480" name="Line 24"/>
          <p:cNvSpPr>
            <a:spLocks noChangeShapeType="1"/>
          </p:cNvSpPr>
          <p:nvPr/>
        </p:nvSpPr>
        <p:spPr bwMode="auto">
          <a:xfrm>
            <a:off x="3492500" y="4581525"/>
            <a:ext cx="142875" cy="142875"/>
          </a:xfrm>
          <a:prstGeom prst="line">
            <a:avLst/>
          </a:prstGeom>
          <a:noFill/>
          <a:ln w="9525">
            <a:solidFill>
              <a:schemeClr val="tx1"/>
            </a:solidFill>
            <a:round/>
            <a:headEnd/>
            <a:tailEnd type="non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9459"/>
                                        </p:tgtEl>
                                        <p:attrNameLst>
                                          <p:attrName>style.visibility</p:attrName>
                                        </p:attrNameLst>
                                      </p:cBhvr>
                                      <p:to>
                                        <p:strVal val="visible"/>
                                      </p:to>
                                    </p:set>
                                    <p:anim calcmode="lin" valueType="num">
                                      <p:cBhvr>
                                        <p:cTn id="15" dur="500" fill="hold"/>
                                        <p:tgtEl>
                                          <p:spTgt spid="19459"/>
                                        </p:tgtEl>
                                        <p:attrNameLst>
                                          <p:attrName>ppt_w</p:attrName>
                                        </p:attrNameLst>
                                      </p:cBhvr>
                                      <p:tavLst>
                                        <p:tav tm="0">
                                          <p:val>
                                            <p:fltVal val="0"/>
                                          </p:val>
                                        </p:tav>
                                        <p:tav tm="100000">
                                          <p:val>
                                            <p:strVal val="#ppt_w"/>
                                          </p:val>
                                        </p:tav>
                                      </p:tavLst>
                                    </p:anim>
                                    <p:anim calcmode="lin" valueType="num">
                                      <p:cBhvr>
                                        <p:cTn id="16" dur="500" fill="hold"/>
                                        <p:tgtEl>
                                          <p:spTgt spid="19459"/>
                                        </p:tgtEl>
                                        <p:attrNameLst>
                                          <p:attrName>ppt_h</p:attrName>
                                        </p:attrNameLst>
                                      </p:cBhvr>
                                      <p:tavLst>
                                        <p:tav tm="0">
                                          <p:val>
                                            <p:fltVal val="0"/>
                                          </p:val>
                                        </p:tav>
                                        <p:tav tm="100000">
                                          <p:val>
                                            <p:strVal val="#ppt_h"/>
                                          </p:val>
                                        </p:tav>
                                      </p:tavLst>
                                    </p:anim>
                                    <p:animEffect transition="in" filter="fade">
                                      <p:cBhvr>
                                        <p:cTn id="17" dur="500"/>
                                        <p:tgtEl>
                                          <p:spTgt spid="1945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9468"/>
                                        </p:tgtEl>
                                        <p:attrNameLst>
                                          <p:attrName>style.visibility</p:attrName>
                                        </p:attrNameLst>
                                      </p:cBhvr>
                                      <p:to>
                                        <p:strVal val="visible"/>
                                      </p:to>
                                    </p:set>
                                    <p:animEffect transition="in" filter="wipe(right)">
                                      <p:cBhvr>
                                        <p:cTn id="20" dur="500"/>
                                        <p:tgtEl>
                                          <p:spTgt spid="1946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p:cTn id="25" dur="500" fill="hold"/>
                                        <p:tgtEl>
                                          <p:spTgt spid="19460"/>
                                        </p:tgtEl>
                                        <p:attrNameLst>
                                          <p:attrName>ppt_w</p:attrName>
                                        </p:attrNameLst>
                                      </p:cBhvr>
                                      <p:tavLst>
                                        <p:tav tm="0">
                                          <p:val>
                                            <p:fltVal val="0"/>
                                          </p:val>
                                        </p:tav>
                                        <p:tav tm="100000">
                                          <p:val>
                                            <p:strVal val="#ppt_w"/>
                                          </p:val>
                                        </p:tav>
                                      </p:tavLst>
                                    </p:anim>
                                    <p:anim calcmode="lin" valueType="num">
                                      <p:cBhvr>
                                        <p:cTn id="26" dur="500" fill="hold"/>
                                        <p:tgtEl>
                                          <p:spTgt spid="19460"/>
                                        </p:tgtEl>
                                        <p:attrNameLst>
                                          <p:attrName>ppt_h</p:attrName>
                                        </p:attrNameLst>
                                      </p:cBhvr>
                                      <p:tavLst>
                                        <p:tav tm="0">
                                          <p:val>
                                            <p:fltVal val="0"/>
                                          </p:val>
                                        </p:tav>
                                        <p:tav tm="100000">
                                          <p:val>
                                            <p:strVal val="#ppt_h"/>
                                          </p:val>
                                        </p:tav>
                                      </p:tavLst>
                                    </p:anim>
                                    <p:animEffect transition="in" filter="fade">
                                      <p:cBhvr>
                                        <p:cTn id="27" dur="500"/>
                                        <p:tgtEl>
                                          <p:spTgt spid="1946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9469"/>
                                        </p:tgtEl>
                                        <p:attrNameLst>
                                          <p:attrName>style.visibility</p:attrName>
                                        </p:attrNameLst>
                                      </p:cBhvr>
                                      <p:to>
                                        <p:strVal val="visible"/>
                                      </p:to>
                                    </p:set>
                                    <p:animEffect transition="in" filter="wipe(right)">
                                      <p:cBhvr>
                                        <p:cTn id="30" dur="500"/>
                                        <p:tgtEl>
                                          <p:spTgt spid="194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464"/>
                                        </p:tgtEl>
                                        <p:attrNameLst>
                                          <p:attrName>style.visibility</p:attrName>
                                        </p:attrNameLst>
                                      </p:cBhvr>
                                      <p:to>
                                        <p:strVal val="visible"/>
                                      </p:to>
                                    </p:set>
                                    <p:animEffect transition="in" filter="fade">
                                      <p:cBhvr>
                                        <p:cTn id="33" dur="1000"/>
                                        <p:tgtEl>
                                          <p:spTgt spid="1946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9470"/>
                                        </p:tgtEl>
                                        <p:attrNameLst>
                                          <p:attrName>style.visibility</p:attrName>
                                        </p:attrNameLst>
                                      </p:cBhvr>
                                      <p:to>
                                        <p:strVal val="visible"/>
                                      </p:to>
                                    </p:set>
                                    <p:animEffect transition="in" filter="wipe(right)">
                                      <p:cBhvr>
                                        <p:cTn id="38" dur="500"/>
                                        <p:tgtEl>
                                          <p:spTgt spid="1947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9480"/>
                                        </p:tgtEl>
                                        <p:attrNameLst>
                                          <p:attrName>style.visibility</p:attrName>
                                        </p:attrNameLst>
                                      </p:cBhvr>
                                      <p:to>
                                        <p:strVal val="visible"/>
                                      </p:to>
                                    </p:set>
                                    <p:animEffect transition="in" filter="wipe(left)">
                                      <p:cBhvr>
                                        <p:cTn id="42" dur="500"/>
                                        <p:tgtEl>
                                          <p:spTgt spid="1948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79"/>
                                        </p:tgtEl>
                                        <p:attrNameLst>
                                          <p:attrName>style.visibility</p:attrName>
                                        </p:attrNameLst>
                                      </p:cBhvr>
                                      <p:to>
                                        <p:strVal val="visible"/>
                                      </p:to>
                                    </p:set>
                                    <p:animEffect transition="in" filter="wipe(left)">
                                      <p:cBhvr>
                                        <p:cTn id="45" dur="500"/>
                                        <p:tgtEl>
                                          <p:spTgt spid="1947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478"/>
                                        </p:tgtEl>
                                        <p:attrNameLst>
                                          <p:attrName>style.visibility</p:attrName>
                                        </p:attrNameLst>
                                      </p:cBhvr>
                                      <p:to>
                                        <p:strVal val="visible"/>
                                      </p:to>
                                    </p:set>
                                    <p:animEffect transition="in" filter="wipe(left)">
                                      <p:cBhvr>
                                        <p:cTn id="48" dur="500"/>
                                        <p:tgtEl>
                                          <p:spTgt spid="1947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477"/>
                                        </p:tgtEl>
                                        <p:attrNameLst>
                                          <p:attrName>style.visibility</p:attrName>
                                        </p:attrNameLst>
                                      </p:cBhvr>
                                      <p:to>
                                        <p:strVal val="visible"/>
                                      </p:to>
                                    </p:set>
                                    <p:animEffect transition="in" filter="wipe(left)">
                                      <p:cBhvr>
                                        <p:cTn id="51" dur="500"/>
                                        <p:tgtEl>
                                          <p:spTgt spid="1947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476"/>
                                        </p:tgtEl>
                                        <p:attrNameLst>
                                          <p:attrName>style.visibility</p:attrName>
                                        </p:attrNameLst>
                                      </p:cBhvr>
                                      <p:to>
                                        <p:strVal val="visible"/>
                                      </p:to>
                                    </p:set>
                                    <p:animEffect transition="in" filter="wipe(left)">
                                      <p:cBhvr>
                                        <p:cTn id="54" dur="500"/>
                                        <p:tgtEl>
                                          <p:spTgt spid="1947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475"/>
                                        </p:tgtEl>
                                        <p:attrNameLst>
                                          <p:attrName>style.visibility</p:attrName>
                                        </p:attrNameLst>
                                      </p:cBhvr>
                                      <p:to>
                                        <p:strVal val="visible"/>
                                      </p:to>
                                    </p:set>
                                    <p:animEffect transition="in" filter="wipe(left)">
                                      <p:cBhvr>
                                        <p:cTn id="57" dur="500"/>
                                        <p:tgtEl>
                                          <p:spTgt spid="1947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9473"/>
                                        </p:tgtEl>
                                        <p:attrNameLst>
                                          <p:attrName>style.visibility</p:attrName>
                                        </p:attrNameLst>
                                      </p:cBhvr>
                                      <p:to>
                                        <p:strVal val="visible"/>
                                      </p:to>
                                    </p:set>
                                    <p:animEffect transition="in" filter="wipe(left)">
                                      <p:cBhvr>
                                        <p:cTn id="60" dur="500"/>
                                        <p:tgtEl>
                                          <p:spTgt spid="1947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472"/>
                                        </p:tgtEl>
                                        <p:attrNameLst>
                                          <p:attrName>style.visibility</p:attrName>
                                        </p:attrNameLst>
                                      </p:cBhvr>
                                      <p:to>
                                        <p:strVal val="visible"/>
                                      </p:to>
                                    </p:set>
                                    <p:animEffect transition="in" filter="wipe(left)">
                                      <p:cBhvr>
                                        <p:cTn id="63" dur="500"/>
                                        <p:tgtEl>
                                          <p:spTgt spid="1947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471"/>
                                        </p:tgtEl>
                                        <p:attrNameLst>
                                          <p:attrName>style.visibility</p:attrName>
                                        </p:attrNameLst>
                                      </p:cBhvr>
                                      <p:to>
                                        <p:strVal val="visible"/>
                                      </p:to>
                                    </p:set>
                                    <p:animEffect transition="in" filter="wipe(left)">
                                      <p:cBhvr>
                                        <p:cTn id="66" dur="500"/>
                                        <p:tgtEl>
                                          <p:spTgt spid="1947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9474"/>
                                        </p:tgtEl>
                                        <p:attrNameLst>
                                          <p:attrName>style.visibility</p:attrName>
                                        </p:attrNameLst>
                                      </p:cBhvr>
                                      <p:to>
                                        <p:strVal val="visible"/>
                                      </p:to>
                                    </p:set>
                                    <p:animEffect transition="in" filter="wipe(left)">
                                      <p:cBhvr>
                                        <p:cTn id="69"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4" grpId="0" animBg="1"/>
      <p:bldP spid="19468" grpId="0" animBg="1"/>
      <p:bldP spid="19469" grpId="0" animBg="1"/>
      <p:bldP spid="19470" grpId="0" animBg="1"/>
      <p:bldP spid="19471" grpId="0" animBg="1"/>
      <p:bldP spid="19472" grpId="0" animBg="1"/>
      <p:bldP spid="19473" grpId="0" animBg="1"/>
      <p:bldP spid="19474" grpId="0" animBg="1"/>
      <p:bldP spid="19475" grpId="0" animBg="1"/>
      <p:bldP spid="19476" grpId="0" animBg="1"/>
      <p:bldP spid="19477" grpId="0" animBg="1"/>
      <p:bldP spid="19478" grpId="0" animBg="1"/>
      <p:bldP spid="19479" grpId="0" animBg="1"/>
      <p:bldP spid="194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700338" y="2779713"/>
            <a:ext cx="3816350" cy="2305050"/>
          </a:xfrm>
          <a:prstGeom prst="rect">
            <a:avLst/>
          </a:prstGeom>
          <a:solidFill>
            <a:srgbClr val="FFFFFF"/>
          </a:solidFill>
          <a:ln w="38100" algn="ctr">
            <a:solidFill>
              <a:schemeClr val="tx1"/>
            </a:solidFill>
            <a:miter lim="800000"/>
            <a:headEnd/>
            <a:tailEnd type="none" w="lg" len="lg"/>
          </a:ln>
        </p:spPr>
        <p:txBody>
          <a:bodyPr wrap="none" anchor="ctr"/>
          <a:lstStyle/>
          <a:p>
            <a:endParaRPr lang="en-US"/>
          </a:p>
        </p:txBody>
      </p:sp>
      <p:sp>
        <p:nvSpPr>
          <p:cNvPr id="7171" name="Text Box 5"/>
          <p:cNvSpPr txBox="1">
            <a:spLocks noChangeArrowheads="1"/>
          </p:cNvSpPr>
          <p:nvPr/>
        </p:nvSpPr>
        <p:spPr bwMode="auto">
          <a:xfrm>
            <a:off x="395288" y="333375"/>
            <a:ext cx="8713787" cy="2530475"/>
          </a:xfrm>
          <a:prstGeom prst="rect">
            <a:avLst/>
          </a:prstGeom>
          <a:noFill/>
          <a:ln w="9525">
            <a:noFill/>
            <a:miter lim="800000"/>
            <a:headEnd/>
            <a:tailEnd/>
          </a:ln>
        </p:spPr>
        <p:txBody>
          <a:bodyPr>
            <a:spAutoFit/>
          </a:bodyPr>
          <a:lstStyle/>
          <a:p>
            <a:pPr>
              <a:spcBef>
                <a:spcPct val="50000"/>
              </a:spcBef>
            </a:pPr>
            <a:r>
              <a:rPr lang="en-GB" sz="4800" dirty="0" smtClean="0"/>
              <a:t>Challenge:</a:t>
            </a:r>
            <a:endParaRPr lang="en-GB" sz="4800" b="1" dirty="0"/>
          </a:p>
          <a:p>
            <a:pPr algn="l">
              <a:spcBef>
                <a:spcPct val="50000"/>
              </a:spcBef>
            </a:pPr>
            <a:r>
              <a:rPr lang="en-GB" sz="3200" dirty="0"/>
              <a:t>Draw a rectangle (of any size), and construct the locus of points exactly 2cm away from the rectangle.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1835150" y="1700213"/>
            <a:ext cx="1727200" cy="1727200"/>
          </a:xfrm>
          <a:prstGeom prst="ellipse">
            <a:avLst/>
          </a:prstGeom>
          <a:solidFill>
            <a:srgbClr val="FFFFFF"/>
          </a:solidFill>
          <a:ln w="38100" algn="ctr">
            <a:solidFill>
              <a:schemeClr val="tx1"/>
            </a:solidFill>
            <a:round/>
            <a:headEnd/>
            <a:tailEnd/>
          </a:ln>
          <a:effectLst/>
        </p:spPr>
        <p:txBody>
          <a:bodyPr wrap="none" anchor="ctr"/>
          <a:lstStyle/>
          <a:p>
            <a:endParaRPr lang="en-US"/>
          </a:p>
        </p:txBody>
      </p:sp>
      <p:sp>
        <p:nvSpPr>
          <p:cNvPr id="17411" name="Oval 3"/>
          <p:cNvSpPr>
            <a:spLocks noChangeArrowheads="1"/>
          </p:cNvSpPr>
          <p:nvPr/>
        </p:nvSpPr>
        <p:spPr bwMode="auto">
          <a:xfrm>
            <a:off x="5653088" y="1700213"/>
            <a:ext cx="1727200" cy="1727200"/>
          </a:xfrm>
          <a:prstGeom prst="ellipse">
            <a:avLst/>
          </a:prstGeom>
          <a:solidFill>
            <a:srgbClr val="FFFFFF"/>
          </a:solidFill>
          <a:ln w="38100" algn="ctr">
            <a:solidFill>
              <a:schemeClr val="tx1"/>
            </a:solidFill>
            <a:round/>
            <a:headEnd/>
            <a:tailEnd/>
          </a:ln>
          <a:effectLst/>
        </p:spPr>
        <p:txBody>
          <a:bodyPr wrap="none" anchor="ctr"/>
          <a:lstStyle/>
          <a:p>
            <a:endParaRPr lang="en-US"/>
          </a:p>
        </p:txBody>
      </p:sp>
      <p:sp>
        <p:nvSpPr>
          <p:cNvPr id="17412" name="Oval 4"/>
          <p:cNvSpPr>
            <a:spLocks noChangeArrowheads="1"/>
          </p:cNvSpPr>
          <p:nvPr/>
        </p:nvSpPr>
        <p:spPr bwMode="auto">
          <a:xfrm>
            <a:off x="5651500" y="3646488"/>
            <a:ext cx="1727200" cy="1727200"/>
          </a:xfrm>
          <a:prstGeom prst="ellipse">
            <a:avLst/>
          </a:prstGeom>
          <a:solidFill>
            <a:srgbClr val="FFFFFF"/>
          </a:solidFill>
          <a:ln w="38100" algn="ctr">
            <a:solidFill>
              <a:schemeClr val="tx1"/>
            </a:solidFill>
            <a:round/>
            <a:headEnd/>
            <a:tailEnd/>
          </a:ln>
          <a:effectLst/>
        </p:spPr>
        <p:txBody>
          <a:bodyPr wrap="none" anchor="ctr"/>
          <a:lstStyle/>
          <a:p>
            <a:endParaRPr lang="en-US"/>
          </a:p>
        </p:txBody>
      </p:sp>
      <p:sp>
        <p:nvSpPr>
          <p:cNvPr id="17413" name="Oval 5"/>
          <p:cNvSpPr>
            <a:spLocks noChangeArrowheads="1"/>
          </p:cNvSpPr>
          <p:nvPr/>
        </p:nvSpPr>
        <p:spPr bwMode="auto">
          <a:xfrm>
            <a:off x="1835150" y="3644900"/>
            <a:ext cx="1727200" cy="1727200"/>
          </a:xfrm>
          <a:prstGeom prst="ellipse">
            <a:avLst/>
          </a:prstGeom>
          <a:solidFill>
            <a:srgbClr val="FFFFFF"/>
          </a:solidFill>
          <a:ln w="38100" algn="ctr">
            <a:solidFill>
              <a:schemeClr val="tx1"/>
            </a:solidFill>
            <a:round/>
            <a:headEnd/>
            <a:tailEnd/>
          </a:ln>
          <a:effectLst/>
        </p:spPr>
        <p:txBody>
          <a:bodyPr wrap="none" anchor="ctr"/>
          <a:lstStyle/>
          <a:p>
            <a:endParaRPr lang="en-US"/>
          </a:p>
        </p:txBody>
      </p:sp>
      <p:sp>
        <p:nvSpPr>
          <p:cNvPr id="17414" name="Rectangle 6"/>
          <p:cNvSpPr>
            <a:spLocks noChangeArrowheads="1"/>
          </p:cNvSpPr>
          <p:nvPr/>
        </p:nvSpPr>
        <p:spPr bwMode="auto">
          <a:xfrm>
            <a:off x="6516688" y="2565400"/>
            <a:ext cx="935037" cy="1943100"/>
          </a:xfrm>
          <a:prstGeom prst="rect">
            <a:avLst/>
          </a:prstGeom>
          <a:solidFill>
            <a:srgbClr val="FFFFFF"/>
          </a:solidFill>
          <a:ln w="38100" cap="rnd" algn="ctr">
            <a:noFill/>
            <a:prstDash val="sysDot"/>
            <a:miter lim="800000"/>
            <a:headEnd/>
            <a:tailEnd/>
          </a:ln>
          <a:effectLst/>
        </p:spPr>
        <p:txBody>
          <a:bodyPr wrap="none" anchor="ctr"/>
          <a:lstStyle/>
          <a:p>
            <a:endParaRPr lang="en-US"/>
          </a:p>
        </p:txBody>
      </p:sp>
      <p:sp>
        <p:nvSpPr>
          <p:cNvPr id="17415" name="Line 7"/>
          <p:cNvSpPr>
            <a:spLocks noChangeShapeType="1"/>
          </p:cNvSpPr>
          <p:nvPr/>
        </p:nvSpPr>
        <p:spPr bwMode="auto">
          <a:xfrm>
            <a:off x="7380288" y="2492375"/>
            <a:ext cx="0" cy="2089150"/>
          </a:xfrm>
          <a:prstGeom prst="line">
            <a:avLst/>
          </a:prstGeom>
          <a:noFill/>
          <a:ln w="38100">
            <a:solidFill>
              <a:schemeClr val="tx1"/>
            </a:solidFill>
            <a:round/>
            <a:headEnd/>
            <a:tailEnd/>
          </a:ln>
          <a:effectLst/>
        </p:spPr>
        <p:txBody>
          <a:bodyPr/>
          <a:lstStyle/>
          <a:p>
            <a:endParaRPr lang="en-US"/>
          </a:p>
        </p:txBody>
      </p:sp>
      <p:sp>
        <p:nvSpPr>
          <p:cNvPr id="17416" name="Rectangle 8"/>
          <p:cNvSpPr>
            <a:spLocks noChangeArrowheads="1"/>
          </p:cNvSpPr>
          <p:nvPr/>
        </p:nvSpPr>
        <p:spPr bwMode="auto">
          <a:xfrm>
            <a:off x="1692275" y="2492375"/>
            <a:ext cx="1079500" cy="2089150"/>
          </a:xfrm>
          <a:prstGeom prst="rect">
            <a:avLst/>
          </a:prstGeom>
          <a:solidFill>
            <a:srgbClr val="FFFFFF"/>
          </a:solidFill>
          <a:ln w="38100" cap="rnd" algn="ctr">
            <a:noFill/>
            <a:prstDash val="sysDot"/>
            <a:miter lim="800000"/>
            <a:headEnd/>
            <a:tailEnd/>
          </a:ln>
          <a:effectLst/>
        </p:spPr>
        <p:txBody>
          <a:bodyPr wrap="none" anchor="ctr"/>
          <a:lstStyle/>
          <a:p>
            <a:endParaRPr lang="en-US"/>
          </a:p>
        </p:txBody>
      </p:sp>
      <p:sp>
        <p:nvSpPr>
          <p:cNvPr id="17417" name="Line 9"/>
          <p:cNvSpPr>
            <a:spLocks noChangeShapeType="1"/>
          </p:cNvSpPr>
          <p:nvPr/>
        </p:nvSpPr>
        <p:spPr bwMode="auto">
          <a:xfrm>
            <a:off x="1835150" y="2492375"/>
            <a:ext cx="0" cy="2089150"/>
          </a:xfrm>
          <a:prstGeom prst="line">
            <a:avLst/>
          </a:prstGeom>
          <a:noFill/>
          <a:ln w="38100">
            <a:solidFill>
              <a:schemeClr val="tx1"/>
            </a:solidFill>
            <a:round/>
            <a:headEnd/>
            <a:tailEnd/>
          </a:ln>
          <a:effectLst/>
        </p:spPr>
        <p:txBody>
          <a:bodyPr/>
          <a:lstStyle/>
          <a:p>
            <a:endParaRPr lang="en-US"/>
          </a:p>
        </p:txBody>
      </p:sp>
      <p:sp>
        <p:nvSpPr>
          <p:cNvPr id="17418" name="Rectangle 10"/>
          <p:cNvSpPr>
            <a:spLocks noChangeArrowheads="1"/>
          </p:cNvSpPr>
          <p:nvPr/>
        </p:nvSpPr>
        <p:spPr bwMode="auto">
          <a:xfrm>
            <a:off x="2627313" y="4365625"/>
            <a:ext cx="3960812" cy="1008063"/>
          </a:xfrm>
          <a:prstGeom prst="rect">
            <a:avLst/>
          </a:prstGeom>
          <a:solidFill>
            <a:srgbClr val="FFFFFF"/>
          </a:solidFill>
          <a:ln w="38100" cap="rnd" algn="ctr">
            <a:noFill/>
            <a:prstDash val="sysDot"/>
            <a:miter lim="800000"/>
            <a:headEnd/>
            <a:tailEnd/>
          </a:ln>
          <a:effectLst/>
        </p:spPr>
        <p:txBody>
          <a:bodyPr wrap="none" anchor="ctr"/>
          <a:lstStyle/>
          <a:p>
            <a:endParaRPr lang="en-US"/>
          </a:p>
        </p:txBody>
      </p:sp>
      <p:sp>
        <p:nvSpPr>
          <p:cNvPr id="17419" name="Rectangle 11"/>
          <p:cNvSpPr>
            <a:spLocks noChangeArrowheads="1"/>
          </p:cNvSpPr>
          <p:nvPr/>
        </p:nvSpPr>
        <p:spPr bwMode="auto">
          <a:xfrm>
            <a:off x="2627313" y="1700213"/>
            <a:ext cx="3960812" cy="1008062"/>
          </a:xfrm>
          <a:prstGeom prst="rect">
            <a:avLst/>
          </a:prstGeom>
          <a:solidFill>
            <a:srgbClr val="FFFFFF"/>
          </a:solidFill>
          <a:ln w="38100" cap="rnd" algn="ctr">
            <a:noFill/>
            <a:prstDash val="sysDot"/>
            <a:miter lim="800000"/>
            <a:headEnd/>
            <a:tailEnd/>
          </a:ln>
          <a:effectLst/>
        </p:spPr>
        <p:txBody>
          <a:bodyPr wrap="none" anchor="ctr"/>
          <a:lstStyle/>
          <a:p>
            <a:endParaRPr lang="en-US"/>
          </a:p>
        </p:txBody>
      </p:sp>
      <p:sp>
        <p:nvSpPr>
          <p:cNvPr id="17420" name="Line 12"/>
          <p:cNvSpPr>
            <a:spLocks noChangeShapeType="1"/>
          </p:cNvSpPr>
          <p:nvPr/>
        </p:nvSpPr>
        <p:spPr bwMode="auto">
          <a:xfrm>
            <a:off x="2627313" y="5373688"/>
            <a:ext cx="3960812" cy="0"/>
          </a:xfrm>
          <a:prstGeom prst="line">
            <a:avLst/>
          </a:prstGeom>
          <a:noFill/>
          <a:ln w="38100">
            <a:solidFill>
              <a:schemeClr val="tx1"/>
            </a:solidFill>
            <a:round/>
            <a:headEnd/>
            <a:tailEnd/>
          </a:ln>
          <a:effectLst/>
        </p:spPr>
        <p:txBody>
          <a:bodyPr wrap="none" anchor="ctr"/>
          <a:lstStyle/>
          <a:p>
            <a:endParaRPr lang="en-US"/>
          </a:p>
        </p:txBody>
      </p:sp>
      <p:sp>
        <p:nvSpPr>
          <p:cNvPr id="17421" name="Line 13"/>
          <p:cNvSpPr>
            <a:spLocks noChangeShapeType="1"/>
          </p:cNvSpPr>
          <p:nvPr/>
        </p:nvSpPr>
        <p:spPr bwMode="auto">
          <a:xfrm>
            <a:off x="2627313" y="1700213"/>
            <a:ext cx="3960812" cy="0"/>
          </a:xfrm>
          <a:prstGeom prst="line">
            <a:avLst/>
          </a:prstGeom>
          <a:noFill/>
          <a:ln w="38100">
            <a:solidFill>
              <a:schemeClr val="tx1"/>
            </a:solidFill>
            <a:round/>
            <a:headEnd/>
            <a:tailEnd/>
          </a:ln>
          <a:effectLst/>
        </p:spPr>
        <p:txBody>
          <a:bodyPr wrap="none" anchor="ctr"/>
          <a:lstStyle/>
          <a:p>
            <a:endParaRPr lang="en-US"/>
          </a:p>
        </p:txBody>
      </p:sp>
      <p:sp>
        <p:nvSpPr>
          <p:cNvPr id="17422" name="Rectangle 14"/>
          <p:cNvSpPr>
            <a:spLocks noChangeArrowheads="1"/>
          </p:cNvSpPr>
          <p:nvPr/>
        </p:nvSpPr>
        <p:spPr bwMode="auto">
          <a:xfrm>
            <a:off x="2627313" y="1484313"/>
            <a:ext cx="4897437" cy="1008062"/>
          </a:xfrm>
          <a:prstGeom prst="rect">
            <a:avLst/>
          </a:prstGeom>
          <a:solidFill>
            <a:srgbClr val="FFFFFF"/>
          </a:solidFill>
          <a:ln w="38100" cap="rnd" algn="ctr">
            <a:noFill/>
            <a:prstDash val="sysDot"/>
            <a:miter lim="800000"/>
            <a:headEnd/>
            <a:tailEnd/>
          </a:ln>
          <a:effectLst/>
        </p:spPr>
        <p:txBody>
          <a:bodyPr wrap="none" anchor="ctr"/>
          <a:lstStyle/>
          <a:p>
            <a:endParaRPr lang="en-US"/>
          </a:p>
        </p:txBody>
      </p:sp>
      <p:sp>
        <p:nvSpPr>
          <p:cNvPr id="17423" name="Rectangle 15"/>
          <p:cNvSpPr>
            <a:spLocks noChangeArrowheads="1"/>
          </p:cNvSpPr>
          <p:nvPr/>
        </p:nvSpPr>
        <p:spPr bwMode="auto">
          <a:xfrm>
            <a:off x="6877050" y="2420938"/>
            <a:ext cx="1008063" cy="2016125"/>
          </a:xfrm>
          <a:prstGeom prst="rect">
            <a:avLst/>
          </a:prstGeom>
          <a:solidFill>
            <a:srgbClr val="FFFFFF"/>
          </a:solidFill>
          <a:ln w="38100" cap="rnd" algn="ctr">
            <a:noFill/>
            <a:prstDash val="sysDot"/>
            <a:miter lim="800000"/>
            <a:headEnd/>
            <a:tailEnd/>
          </a:ln>
          <a:effectLst/>
        </p:spPr>
        <p:txBody>
          <a:bodyPr wrap="none" anchor="ctr"/>
          <a:lstStyle/>
          <a:p>
            <a:endParaRPr lang="en-US"/>
          </a:p>
        </p:txBody>
      </p:sp>
      <p:sp>
        <p:nvSpPr>
          <p:cNvPr id="17424" name="Rectangle 16"/>
          <p:cNvSpPr>
            <a:spLocks noChangeArrowheads="1"/>
          </p:cNvSpPr>
          <p:nvPr/>
        </p:nvSpPr>
        <p:spPr bwMode="auto">
          <a:xfrm>
            <a:off x="2700338" y="4437063"/>
            <a:ext cx="5184775" cy="1008062"/>
          </a:xfrm>
          <a:prstGeom prst="rect">
            <a:avLst/>
          </a:prstGeom>
          <a:solidFill>
            <a:srgbClr val="FFFFFF"/>
          </a:solidFill>
          <a:ln w="38100" cap="rnd" algn="ctr">
            <a:noFill/>
            <a:prstDash val="sysDot"/>
            <a:miter lim="800000"/>
            <a:headEnd/>
            <a:tailEnd/>
          </a:ln>
          <a:effectLst/>
        </p:spPr>
        <p:txBody>
          <a:bodyPr wrap="none" anchor="ctr"/>
          <a:lstStyle/>
          <a:p>
            <a:endParaRPr lang="en-US"/>
          </a:p>
        </p:txBody>
      </p:sp>
      <p:sp>
        <p:nvSpPr>
          <p:cNvPr id="17425" name="Rectangle 17"/>
          <p:cNvSpPr>
            <a:spLocks noChangeArrowheads="1"/>
          </p:cNvSpPr>
          <p:nvPr/>
        </p:nvSpPr>
        <p:spPr bwMode="auto">
          <a:xfrm>
            <a:off x="1692275" y="1628775"/>
            <a:ext cx="1008063" cy="4176713"/>
          </a:xfrm>
          <a:prstGeom prst="rect">
            <a:avLst/>
          </a:prstGeom>
          <a:solidFill>
            <a:srgbClr val="FFFFFF"/>
          </a:solidFill>
          <a:ln w="38100" cap="rnd" algn="ctr">
            <a:noFill/>
            <a:prstDash val="sysDot"/>
            <a:miter lim="800000"/>
            <a:headEnd/>
            <a:tailEnd/>
          </a:ln>
          <a:effectLst/>
        </p:spPr>
        <p:txBody>
          <a:bodyPr wrap="none" anchor="ctr"/>
          <a:lstStyle/>
          <a:p>
            <a:endParaRPr lang="en-US"/>
          </a:p>
        </p:txBody>
      </p:sp>
      <p:sp>
        <p:nvSpPr>
          <p:cNvPr id="17426" name="Rectangle 18"/>
          <p:cNvSpPr>
            <a:spLocks noGrp="1" noChangeArrowheads="1"/>
          </p:cNvSpPr>
          <p:nvPr>
            <p:ph type="title"/>
          </p:nvPr>
        </p:nvSpPr>
        <p:spPr/>
        <p:txBody>
          <a:bodyPr/>
          <a:lstStyle/>
          <a:p>
            <a:r>
              <a:rPr lang="en-GB" dirty="0" smtClean="0"/>
              <a:t>Solution</a:t>
            </a:r>
            <a:endParaRPr lang="en-US" dirty="0"/>
          </a:p>
        </p:txBody>
      </p:sp>
      <p:sp>
        <p:nvSpPr>
          <p:cNvPr id="17427" name="Rectangle 19"/>
          <p:cNvSpPr>
            <a:spLocks noChangeArrowheads="1"/>
          </p:cNvSpPr>
          <p:nvPr/>
        </p:nvSpPr>
        <p:spPr bwMode="auto">
          <a:xfrm>
            <a:off x="2700338" y="2565400"/>
            <a:ext cx="3816350" cy="1944688"/>
          </a:xfrm>
          <a:prstGeom prst="rect">
            <a:avLst/>
          </a:prstGeom>
          <a:solidFill>
            <a:schemeClr val="accent2"/>
          </a:solidFill>
          <a:ln w="38100"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2700"/>
                                        <p:tgtEl>
                                          <p:spTgt spid="17422"/>
                                        </p:tgtEl>
                                        <p:attrNameLst>
                                          <p:attrName>ppt_x</p:attrName>
                                        </p:attrNameLst>
                                      </p:cBhvr>
                                      <p:tavLst>
                                        <p:tav tm="0">
                                          <p:val>
                                            <p:strVal val="ppt_x"/>
                                          </p:val>
                                        </p:tav>
                                        <p:tav tm="100000">
                                          <p:val>
                                            <p:strVal val="1+ppt_w/2"/>
                                          </p:val>
                                        </p:tav>
                                      </p:tavLst>
                                    </p:anim>
                                    <p:anim calcmode="lin" valueType="num">
                                      <p:cBhvr additive="base">
                                        <p:cTn id="7" dur="2700"/>
                                        <p:tgtEl>
                                          <p:spTgt spid="17422"/>
                                        </p:tgtEl>
                                        <p:attrNameLst>
                                          <p:attrName>ppt_y</p:attrName>
                                        </p:attrNameLst>
                                      </p:cBhvr>
                                      <p:tavLst>
                                        <p:tav tm="0">
                                          <p:val>
                                            <p:strVal val="ppt_y"/>
                                          </p:val>
                                        </p:tav>
                                        <p:tav tm="100000">
                                          <p:val>
                                            <p:strVal val="ppt_y"/>
                                          </p:val>
                                        </p:tav>
                                      </p:tavLst>
                                    </p:anim>
                                    <p:set>
                                      <p:cBhvr>
                                        <p:cTn id="8" dur="1" fill="hold">
                                          <p:stCondLst>
                                            <p:cond delay="2699"/>
                                          </p:stCondLst>
                                        </p:cTn>
                                        <p:tgtEl>
                                          <p:spTgt spid="17422"/>
                                        </p:tgtEl>
                                        <p:attrNameLst>
                                          <p:attrName>style.visibility</p:attrName>
                                        </p:attrNameLst>
                                      </p:cBhvr>
                                      <p:to>
                                        <p:strVal val="hidden"/>
                                      </p:to>
                                    </p:set>
                                  </p:childTnLst>
                                </p:cTn>
                              </p:par>
                              <p:par>
                                <p:cTn id="9" presetID="2" presetClass="exit" presetSubtype="4" fill="hold" grpId="0" nodeType="withEffect">
                                  <p:stCondLst>
                                    <p:cond delay="1900"/>
                                  </p:stCondLst>
                                  <p:childTnLst>
                                    <p:anim calcmode="lin" valueType="num">
                                      <p:cBhvr additive="base">
                                        <p:cTn id="10" dur="1600"/>
                                        <p:tgtEl>
                                          <p:spTgt spid="17423"/>
                                        </p:tgtEl>
                                        <p:attrNameLst>
                                          <p:attrName>ppt_x</p:attrName>
                                        </p:attrNameLst>
                                      </p:cBhvr>
                                      <p:tavLst>
                                        <p:tav tm="0">
                                          <p:val>
                                            <p:strVal val="ppt_x"/>
                                          </p:val>
                                        </p:tav>
                                        <p:tav tm="100000">
                                          <p:val>
                                            <p:strVal val="ppt_x"/>
                                          </p:val>
                                        </p:tav>
                                      </p:tavLst>
                                    </p:anim>
                                    <p:anim calcmode="lin" valueType="num">
                                      <p:cBhvr additive="base">
                                        <p:cTn id="11" dur="1600"/>
                                        <p:tgtEl>
                                          <p:spTgt spid="17423"/>
                                        </p:tgtEl>
                                        <p:attrNameLst>
                                          <p:attrName>ppt_y</p:attrName>
                                        </p:attrNameLst>
                                      </p:cBhvr>
                                      <p:tavLst>
                                        <p:tav tm="0">
                                          <p:val>
                                            <p:strVal val="ppt_y"/>
                                          </p:val>
                                        </p:tav>
                                        <p:tav tm="100000">
                                          <p:val>
                                            <p:strVal val="1+ppt_h/2"/>
                                          </p:val>
                                        </p:tav>
                                      </p:tavLst>
                                    </p:anim>
                                    <p:set>
                                      <p:cBhvr>
                                        <p:cTn id="12" dur="1" fill="hold">
                                          <p:stCondLst>
                                            <p:cond delay="1599"/>
                                          </p:stCondLst>
                                        </p:cTn>
                                        <p:tgtEl>
                                          <p:spTgt spid="17423"/>
                                        </p:tgtEl>
                                        <p:attrNameLst>
                                          <p:attrName>style.visibility</p:attrName>
                                        </p:attrNameLst>
                                      </p:cBhvr>
                                      <p:to>
                                        <p:strVal val="hidden"/>
                                      </p:to>
                                    </p:set>
                                  </p:childTnLst>
                                </p:cTn>
                              </p:par>
                              <p:par>
                                <p:cTn id="13" presetID="2" presetClass="exit" presetSubtype="8" fill="hold" grpId="0" nodeType="withEffect">
                                  <p:stCondLst>
                                    <p:cond delay="2500"/>
                                  </p:stCondLst>
                                  <p:childTnLst>
                                    <p:anim calcmode="lin" valueType="num">
                                      <p:cBhvr additive="base">
                                        <p:cTn id="14" dur="2700"/>
                                        <p:tgtEl>
                                          <p:spTgt spid="17424"/>
                                        </p:tgtEl>
                                        <p:attrNameLst>
                                          <p:attrName>ppt_x</p:attrName>
                                        </p:attrNameLst>
                                      </p:cBhvr>
                                      <p:tavLst>
                                        <p:tav tm="0">
                                          <p:val>
                                            <p:strVal val="ppt_x"/>
                                          </p:val>
                                        </p:tav>
                                        <p:tav tm="100000">
                                          <p:val>
                                            <p:strVal val="0-ppt_w/2"/>
                                          </p:val>
                                        </p:tav>
                                      </p:tavLst>
                                    </p:anim>
                                    <p:anim calcmode="lin" valueType="num">
                                      <p:cBhvr additive="base">
                                        <p:cTn id="15" dur="2700"/>
                                        <p:tgtEl>
                                          <p:spTgt spid="17424"/>
                                        </p:tgtEl>
                                        <p:attrNameLst>
                                          <p:attrName>ppt_y</p:attrName>
                                        </p:attrNameLst>
                                      </p:cBhvr>
                                      <p:tavLst>
                                        <p:tav tm="0">
                                          <p:val>
                                            <p:strVal val="ppt_y"/>
                                          </p:val>
                                        </p:tav>
                                        <p:tav tm="100000">
                                          <p:val>
                                            <p:strVal val="ppt_y"/>
                                          </p:val>
                                        </p:tav>
                                      </p:tavLst>
                                    </p:anim>
                                    <p:set>
                                      <p:cBhvr>
                                        <p:cTn id="16" dur="1" fill="hold">
                                          <p:stCondLst>
                                            <p:cond delay="2699"/>
                                          </p:stCondLst>
                                        </p:cTn>
                                        <p:tgtEl>
                                          <p:spTgt spid="17424"/>
                                        </p:tgtEl>
                                        <p:attrNameLst>
                                          <p:attrName>style.visibility</p:attrName>
                                        </p:attrNameLst>
                                      </p:cBhvr>
                                      <p:to>
                                        <p:strVal val="hidden"/>
                                      </p:to>
                                    </p:set>
                                  </p:childTnLst>
                                </p:cTn>
                              </p:par>
                              <p:par>
                                <p:cTn id="17" presetID="2" presetClass="exit" presetSubtype="1" fill="hold" grpId="0" nodeType="withEffect">
                                  <p:stCondLst>
                                    <p:cond delay="4200"/>
                                  </p:stCondLst>
                                  <p:childTnLst>
                                    <p:anim calcmode="lin" valueType="num">
                                      <p:cBhvr additive="base">
                                        <p:cTn id="18" dur="1600"/>
                                        <p:tgtEl>
                                          <p:spTgt spid="17425"/>
                                        </p:tgtEl>
                                        <p:attrNameLst>
                                          <p:attrName>ppt_x</p:attrName>
                                        </p:attrNameLst>
                                      </p:cBhvr>
                                      <p:tavLst>
                                        <p:tav tm="0">
                                          <p:val>
                                            <p:strVal val="ppt_x"/>
                                          </p:val>
                                        </p:tav>
                                        <p:tav tm="100000">
                                          <p:val>
                                            <p:strVal val="ppt_x"/>
                                          </p:val>
                                        </p:tav>
                                      </p:tavLst>
                                    </p:anim>
                                    <p:anim calcmode="lin" valueType="num">
                                      <p:cBhvr additive="base">
                                        <p:cTn id="19" dur="1600"/>
                                        <p:tgtEl>
                                          <p:spTgt spid="17425"/>
                                        </p:tgtEl>
                                        <p:attrNameLst>
                                          <p:attrName>ppt_y</p:attrName>
                                        </p:attrNameLst>
                                      </p:cBhvr>
                                      <p:tavLst>
                                        <p:tav tm="0">
                                          <p:val>
                                            <p:strVal val="ppt_y"/>
                                          </p:val>
                                        </p:tav>
                                        <p:tav tm="100000">
                                          <p:val>
                                            <p:strVal val="0-ppt_h/2"/>
                                          </p:val>
                                        </p:tav>
                                      </p:tavLst>
                                    </p:anim>
                                    <p:set>
                                      <p:cBhvr>
                                        <p:cTn id="20" dur="1" fill="hold">
                                          <p:stCondLst>
                                            <p:cond delay="1599"/>
                                          </p:stCondLst>
                                        </p:cTn>
                                        <p:tgtEl>
                                          <p:spTgt spid="17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P spid="17423" grpId="0" animBg="1"/>
      <p:bldP spid="17424" grpId="0" animBg="1"/>
      <p:bldP spid="174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eaLnBrk="1" hangingPunct="1">
              <a:defRPr/>
            </a:pPr>
            <a:r>
              <a:rPr lang="en-GB" sz="6600" b="1" i="1" smtClean="0">
                <a:effectLst>
                  <a:outerShdw blurRad="38100" dist="38100" dir="2700000" algn="tl">
                    <a:srgbClr val="C0C0C0"/>
                  </a:outerShdw>
                </a:effectLst>
              </a:rPr>
              <a:t>True or False?</a:t>
            </a:r>
          </a:p>
        </p:txBody>
      </p:sp>
      <p:sp>
        <p:nvSpPr>
          <p:cNvPr id="3075" name="Rectangle 4"/>
          <p:cNvSpPr>
            <a:spLocks noChangeArrowheads="1"/>
          </p:cNvSpPr>
          <p:nvPr/>
        </p:nvSpPr>
        <p:spPr bwMode="auto">
          <a:xfrm>
            <a:off x="611188" y="1412875"/>
            <a:ext cx="7848600" cy="1739900"/>
          </a:xfrm>
          <a:prstGeom prst="rect">
            <a:avLst/>
          </a:prstGeom>
          <a:noFill/>
          <a:ln w="38100" algn="ctr">
            <a:noFill/>
            <a:miter lim="800000"/>
            <a:headEnd/>
            <a:tailEnd/>
          </a:ln>
        </p:spPr>
        <p:txBody>
          <a:bodyPr>
            <a:spAutoFit/>
          </a:bodyPr>
          <a:lstStyle/>
          <a:p>
            <a:pPr>
              <a:spcBef>
                <a:spcPct val="20000"/>
              </a:spcBef>
              <a:buFont typeface="Arial" charset="0"/>
              <a:buNone/>
            </a:pPr>
            <a:r>
              <a:rPr lang="en-GB" sz="3600"/>
              <a:t>“The distance around the rim of a canister of tennis balls is greater than the height of the canister”</a:t>
            </a:r>
          </a:p>
        </p:txBody>
      </p:sp>
      <p:pic>
        <p:nvPicPr>
          <p:cNvPr id="3076" name="Picture 6" descr="istockphoto_4407309-three-tennis-balls-in-a-canister"/>
          <p:cNvPicPr>
            <a:picLocks noChangeAspect="1" noChangeArrowheads="1"/>
          </p:cNvPicPr>
          <p:nvPr/>
        </p:nvPicPr>
        <p:blipFill>
          <a:blip r:embed="rId3" cstate="print"/>
          <a:srcRect b="40994"/>
          <a:stretch>
            <a:fillRect/>
          </a:stretch>
        </p:blipFill>
        <p:spPr bwMode="auto">
          <a:xfrm>
            <a:off x="0" y="3265488"/>
            <a:ext cx="9144000" cy="3592512"/>
          </a:xfrm>
          <a:prstGeom prst="rect">
            <a:avLst/>
          </a:prstGeom>
          <a:noFill/>
          <a:ln w="9525">
            <a:noFill/>
            <a:miter lim="800000"/>
            <a:headEnd/>
            <a:tailEnd/>
          </a:ln>
        </p:spPr>
      </p:pic>
      <p:sp>
        <p:nvSpPr>
          <p:cNvPr id="3077" name="AutoShape 7"/>
          <p:cNvSpPr>
            <a:spLocks noChangeArrowheads="1"/>
          </p:cNvSpPr>
          <p:nvPr/>
        </p:nvSpPr>
        <p:spPr bwMode="auto">
          <a:xfrm>
            <a:off x="684213" y="1412875"/>
            <a:ext cx="7704137" cy="1800225"/>
          </a:xfrm>
          <a:prstGeom prst="wedgeRoundRectCallout">
            <a:avLst>
              <a:gd name="adj1" fmla="val -58139"/>
              <a:gd name="adj2" fmla="val -8819"/>
              <a:gd name="adj3" fmla="val 16667"/>
            </a:avLst>
          </a:prstGeom>
          <a:noFill/>
          <a:ln w="38100" algn="ctr">
            <a:solidFill>
              <a:schemeClr val="tx1"/>
            </a:solidFill>
            <a:miter lim="800000"/>
            <a:headEnd/>
            <a:tailEnd/>
          </a:ln>
        </p:spPr>
        <p:txBody>
          <a:bodyPr anchor="ctr"/>
          <a:lstStyle/>
          <a:p>
            <a:endParaRPr lang="en-GB"/>
          </a:p>
        </p:txBody>
      </p:sp>
      <p:pic>
        <p:nvPicPr>
          <p:cNvPr id="2054" name="Picture 6"/>
          <p:cNvPicPr>
            <a:picLocks noChangeAspect="1" noChangeArrowheads="1"/>
          </p:cNvPicPr>
          <p:nvPr/>
        </p:nvPicPr>
        <p:blipFill>
          <a:blip r:embed="rId4" cstate="print"/>
          <a:srcRect/>
          <a:stretch>
            <a:fillRect/>
          </a:stretch>
        </p:blipFill>
        <p:spPr bwMode="auto">
          <a:xfrm>
            <a:off x="3708400" y="5157788"/>
            <a:ext cx="2952750" cy="952500"/>
          </a:xfrm>
          <a:prstGeom prst="rect">
            <a:avLst/>
          </a:prstGeom>
          <a:noFill/>
          <a:ln w="57150" algn="ctr">
            <a:solidFill>
              <a:schemeClr val="tx1"/>
            </a:solid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2411413" y="3644900"/>
            <a:ext cx="5000625" cy="976313"/>
          </a:xfrm>
          <a:prstGeom prst="rect">
            <a:avLst/>
          </a:prstGeom>
          <a:noFill/>
          <a:ln w="57150" algn="ctr">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training_order"/>
          <p:cNvPicPr>
            <a:picLocks noChangeAspect="1" noChangeArrowheads="1"/>
          </p:cNvPicPr>
          <p:nvPr/>
        </p:nvPicPr>
        <p:blipFill>
          <a:blip r:embed="rId3" cstate="print"/>
          <a:srcRect/>
          <a:stretch>
            <a:fillRect/>
          </a:stretch>
        </p:blipFill>
        <p:spPr bwMode="auto">
          <a:xfrm>
            <a:off x="4046538" y="-44450"/>
            <a:ext cx="5133975" cy="6858000"/>
          </a:xfrm>
          <a:prstGeom prst="rect">
            <a:avLst/>
          </a:prstGeom>
          <a:noFill/>
          <a:ln w="9525">
            <a:noFill/>
            <a:miter lim="800000"/>
            <a:headEnd/>
            <a:tailEnd/>
          </a:ln>
        </p:spPr>
      </p:pic>
      <p:sp>
        <p:nvSpPr>
          <p:cNvPr id="38915" name="Text Box 3"/>
          <p:cNvSpPr txBox="1">
            <a:spLocks noChangeArrowheads="1"/>
          </p:cNvSpPr>
          <p:nvPr/>
        </p:nvSpPr>
        <p:spPr bwMode="auto">
          <a:xfrm>
            <a:off x="0" y="0"/>
            <a:ext cx="4067175" cy="3662363"/>
          </a:xfrm>
          <a:prstGeom prst="rect">
            <a:avLst/>
          </a:prstGeom>
          <a:noFill/>
          <a:ln w="9525">
            <a:noFill/>
            <a:miter lim="800000"/>
            <a:headEnd/>
            <a:tailEnd/>
          </a:ln>
        </p:spPr>
        <p:txBody>
          <a:bodyPr>
            <a:spAutoFit/>
          </a:bodyPr>
          <a:lstStyle/>
          <a:p>
            <a:pPr algn="l">
              <a:spcBef>
                <a:spcPct val="50000"/>
              </a:spcBef>
            </a:pPr>
            <a:r>
              <a:rPr lang="en-GB" sz="3600" b="1">
                <a:cs typeface="Arial" charset="0"/>
              </a:rPr>
              <a:t>How much space is he free to move around in?  </a:t>
            </a:r>
          </a:p>
          <a:p>
            <a:pPr algn="l">
              <a:spcBef>
                <a:spcPct val="50000"/>
              </a:spcBef>
            </a:pPr>
            <a:r>
              <a:rPr lang="en-GB" sz="3600">
                <a:cs typeface="Arial" charset="0"/>
              </a:rPr>
              <a:t>(ie What is the area of the described locus?)</a:t>
            </a:r>
            <a:endParaRPr lang="en-US" sz="3600">
              <a:cs typeface="Arial" charset="0"/>
            </a:endParaRPr>
          </a:p>
        </p:txBody>
      </p:sp>
      <p:sp>
        <p:nvSpPr>
          <p:cNvPr id="38916" name="AutoShape 4"/>
          <p:cNvSpPr>
            <a:spLocks noChangeArrowheads="1"/>
          </p:cNvSpPr>
          <p:nvPr/>
        </p:nvSpPr>
        <p:spPr bwMode="auto">
          <a:xfrm>
            <a:off x="323850" y="3573463"/>
            <a:ext cx="3240088" cy="3240087"/>
          </a:xfrm>
          <a:custGeom>
            <a:avLst/>
            <a:gdLst>
              <a:gd name="T0" fmla="*/ 1620044 w 21600"/>
              <a:gd name="T1" fmla="*/ 0 h 21600"/>
              <a:gd name="T2" fmla="*/ 474463 w 21600"/>
              <a:gd name="T3" fmla="*/ 474463 h 21600"/>
              <a:gd name="T4" fmla="*/ 0 w 21600"/>
              <a:gd name="T5" fmla="*/ 1620044 h 21600"/>
              <a:gd name="T6" fmla="*/ 474463 w 21600"/>
              <a:gd name="T7" fmla="*/ 2765624 h 21600"/>
              <a:gd name="T8" fmla="*/ 1620044 w 21600"/>
              <a:gd name="T9" fmla="*/ 3240087 h 21600"/>
              <a:gd name="T10" fmla="*/ 2765625 w 21600"/>
              <a:gd name="T11" fmla="*/ 2765624 h 21600"/>
              <a:gd name="T12" fmla="*/ 3240088 w 21600"/>
              <a:gd name="T13" fmla="*/ 1620044 h 21600"/>
              <a:gd name="T14" fmla="*/ 2765625 w 21600"/>
              <a:gd name="T15" fmla="*/ 4744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80" y="10800"/>
                </a:moveTo>
                <a:cubicBezTo>
                  <a:pt x="3080" y="15064"/>
                  <a:pt x="6536" y="18520"/>
                  <a:pt x="10800" y="18520"/>
                </a:cubicBezTo>
                <a:cubicBezTo>
                  <a:pt x="15064" y="18520"/>
                  <a:pt x="18520" y="15064"/>
                  <a:pt x="18520" y="10800"/>
                </a:cubicBezTo>
                <a:cubicBezTo>
                  <a:pt x="18520" y="6536"/>
                  <a:pt x="15064" y="3080"/>
                  <a:pt x="10800" y="3080"/>
                </a:cubicBezTo>
                <a:cubicBezTo>
                  <a:pt x="6536" y="3080"/>
                  <a:pt x="3080" y="6536"/>
                  <a:pt x="3080" y="10800"/>
                </a:cubicBezTo>
                <a:close/>
              </a:path>
            </a:pathLst>
          </a:custGeom>
          <a:solidFill>
            <a:srgbClr val="99CCFF"/>
          </a:solidFill>
          <a:ln w="9525">
            <a:solidFill>
              <a:schemeClr val="tx1"/>
            </a:solidFill>
            <a:round/>
            <a:headEnd/>
            <a:tailEnd/>
          </a:ln>
        </p:spPr>
        <p:txBody>
          <a:bodyPr wrap="none" anchor="ctr"/>
          <a:lstStyle/>
          <a:p>
            <a:endParaRPr lang="en-US"/>
          </a:p>
        </p:txBody>
      </p:sp>
      <p:sp>
        <p:nvSpPr>
          <p:cNvPr id="38917" name="Line 5"/>
          <p:cNvSpPr>
            <a:spLocks noChangeShapeType="1"/>
          </p:cNvSpPr>
          <p:nvPr/>
        </p:nvSpPr>
        <p:spPr bwMode="auto">
          <a:xfrm flipV="1">
            <a:off x="1908175" y="4437063"/>
            <a:ext cx="863600" cy="720725"/>
          </a:xfrm>
          <a:prstGeom prst="line">
            <a:avLst/>
          </a:prstGeom>
          <a:noFill/>
          <a:ln w="25400">
            <a:solidFill>
              <a:schemeClr val="tx1"/>
            </a:solidFill>
            <a:round/>
            <a:headEnd type="arrow" w="lg" len="lg"/>
            <a:tailEnd type="arrow" w="lg" len="lg"/>
          </a:ln>
        </p:spPr>
        <p:txBody>
          <a:bodyPr/>
          <a:lstStyle/>
          <a:p>
            <a:endParaRPr lang="en-US"/>
          </a:p>
        </p:txBody>
      </p:sp>
      <p:sp>
        <p:nvSpPr>
          <p:cNvPr id="38918" name="Line 6"/>
          <p:cNvSpPr>
            <a:spLocks noChangeShapeType="1"/>
          </p:cNvSpPr>
          <p:nvPr/>
        </p:nvSpPr>
        <p:spPr bwMode="auto">
          <a:xfrm flipV="1">
            <a:off x="1908175" y="5084763"/>
            <a:ext cx="1655763" cy="73025"/>
          </a:xfrm>
          <a:prstGeom prst="line">
            <a:avLst/>
          </a:prstGeom>
          <a:noFill/>
          <a:ln w="25400">
            <a:solidFill>
              <a:schemeClr val="tx1"/>
            </a:solidFill>
            <a:round/>
            <a:headEnd type="arrow" w="lg" len="lg"/>
            <a:tailEnd type="arrow" w="lg" len="lg"/>
          </a:ln>
        </p:spPr>
        <p:txBody>
          <a:bodyPr/>
          <a:lstStyle/>
          <a:p>
            <a:endParaRPr lang="en-US"/>
          </a:p>
        </p:txBody>
      </p:sp>
      <p:sp>
        <p:nvSpPr>
          <p:cNvPr id="38919" name="Text Box 7"/>
          <p:cNvSpPr txBox="1">
            <a:spLocks noChangeArrowheads="1"/>
          </p:cNvSpPr>
          <p:nvPr/>
        </p:nvSpPr>
        <p:spPr bwMode="auto">
          <a:xfrm>
            <a:off x="2411413" y="5084763"/>
            <a:ext cx="647700" cy="701675"/>
          </a:xfrm>
          <a:prstGeom prst="rect">
            <a:avLst/>
          </a:prstGeom>
          <a:noFill/>
          <a:ln w="9525">
            <a:noFill/>
            <a:miter lim="800000"/>
            <a:headEnd/>
            <a:tailEnd/>
          </a:ln>
        </p:spPr>
        <p:txBody>
          <a:bodyPr>
            <a:spAutoFit/>
          </a:bodyPr>
          <a:lstStyle/>
          <a:p>
            <a:pPr algn="l">
              <a:spcBef>
                <a:spcPct val="50000"/>
              </a:spcBef>
            </a:pPr>
            <a:r>
              <a:rPr lang="en-GB" sz="2000" b="1">
                <a:cs typeface="Arial" charset="0"/>
              </a:rPr>
              <a:t>600yds</a:t>
            </a:r>
            <a:endParaRPr lang="en-US" sz="2000" b="1">
              <a:cs typeface="Arial" charset="0"/>
            </a:endParaRPr>
          </a:p>
        </p:txBody>
      </p:sp>
      <p:sp>
        <p:nvSpPr>
          <p:cNvPr id="38920" name="Text Box 8"/>
          <p:cNvSpPr txBox="1">
            <a:spLocks noChangeArrowheads="1"/>
          </p:cNvSpPr>
          <p:nvPr/>
        </p:nvSpPr>
        <p:spPr bwMode="auto">
          <a:xfrm>
            <a:off x="1763713" y="4221163"/>
            <a:ext cx="647700" cy="701675"/>
          </a:xfrm>
          <a:prstGeom prst="rect">
            <a:avLst/>
          </a:prstGeom>
          <a:noFill/>
          <a:ln w="9525">
            <a:noFill/>
            <a:miter lim="800000"/>
            <a:headEnd/>
            <a:tailEnd/>
          </a:ln>
        </p:spPr>
        <p:txBody>
          <a:bodyPr>
            <a:spAutoFit/>
          </a:bodyPr>
          <a:lstStyle/>
          <a:p>
            <a:pPr algn="l">
              <a:spcBef>
                <a:spcPct val="50000"/>
              </a:spcBef>
            </a:pPr>
            <a:r>
              <a:rPr lang="en-GB" sz="2000" b="1">
                <a:cs typeface="Arial" charset="0"/>
              </a:rPr>
              <a:t>500yds</a:t>
            </a:r>
            <a:endParaRPr lang="en-US" sz="2000" b="1">
              <a:cs typeface="Arial" charset="0"/>
            </a:endParaRPr>
          </a:p>
        </p:txBody>
      </p:sp>
      <p:pic>
        <p:nvPicPr>
          <p:cNvPr id="3081" name="Picture 9" descr="restraining_order"/>
          <p:cNvPicPr>
            <a:picLocks noChangeAspect="1" noChangeArrowheads="1"/>
          </p:cNvPicPr>
          <p:nvPr/>
        </p:nvPicPr>
        <p:blipFill>
          <a:blip r:embed="rId3" cstate="print"/>
          <a:srcRect l="4639" t="28612" r="26654" b="55647"/>
          <a:stretch>
            <a:fillRect/>
          </a:stretch>
        </p:blipFill>
        <p:spPr bwMode="auto">
          <a:xfrm>
            <a:off x="4140200" y="1773238"/>
            <a:ext cx="4248150" cy="1300162"/>
          </a:xfrm>
          <a:prstGeom prst="rect">
            <a:avLst/>
          </a:prstGeom>
          <a:noFill/>
          <a:ln w="9525">
            <a:noFill/>
            <a:miter lim="800000"/>
            <a:headEnd/>
            <a:tailEnd/>
          </a:ln>
        </p:spPr>
      </p:pic>
      <p:sp>
        <p:nvSpPr>
          <p:cNvPr id="38922" name="Text Box 10"/>
          <p:cNvSpPr txBox="1">
            <a:spLocks noChangeArrowheads="1"/>
          </p:cNvSpPr>
          <p:nvPr/>
        </p:nvSpPr>
        <p:spPr bwMode="auto">
          <a:xfrm>
            <a:off x="4067175" y="2924175"/>
            <a:ext cx="5076825" cy="3906838"/>
          </a:xfrm>
          <a:prstGeom prst="rect">
            <a:avLst/>
          </a:prstGeom>
          <a:solidFill>
            <a:srgbClr val="99CCFF">
              <a:alpha val="85001"/>
            </a:srgbClr>
          </a:solidFill>
          <a:ln w="9525">
            <a:noFill/>
            <a:miter lim="800000"/>
            <a:headEnd/>
            <a:tailEnd/>
          </a:ln>
          <a:effectLst/>
        </p:spPr>
        <p:txBody>
          <a:bodyPr>
            <a:spAutoFit/>
          </a:bodyPr>
          <a:lstStyle/>
          <a:p>
            <a:pPr algn="l">
              <a:spcBef>
                <a:spcPct val="50000"/>
              </a:spcBef>
              <a:defRPr/>
            </a:pPr>
            <a:r>
              <a:rPr lang="en-GB" sz="2800" b="1">
                <a:cs typeface="Arial" charset="0"/>
              </a:rPr>
              <a:t>Area of large circle:              </a:t>
            </a:r>
            <a:r>
              <a:rPr lang="el-GR" sz="2800" b="1">
                <a:cs typeface="Arial" charset="0"/>
              </a:rPr>
              <a:t>π</a:t>
            </a:r>
            <a:r>
              <a:rPr lang="en-GB" sz="2800" b="1">
                <a:cs typeface="Arial" charset="0"/>
              </a:rPr>
              <a:t> x 600</a:t>
            </a:r>
            <a:r>
              <a:rPr lang="en-GB" sz="2800" b="1" baseline="30000">
                <a:cs typeface="Arial" charset="0"/>
              </a:rPr>
              <a:t>2</a:t>
            </a:r>
            <a:r>
              <a:rPr lang="en-GB" sz="2800" b="1">
                <a:cs typeface="Arial" charset="0"/>
              </a:rPr>
              <a:t> = 1,130,973 yd</a:t>
            </a:r>
            <a:r>
              <a:rPr lang="en-GB" sz="2800" b="1" baseline="30000">
                <a:cs typeface="Arial" charset="0"/>
              </a:rPr>
              <a:t>2</a:t>
            </a:r>
          </a:p>
          <a:p>
            <a:pPr algn="l">
              <a:spcBef>
                <a:spcPct val="50000"/>
              </a:spcBef>
              <a:defRPr/>
            </a:pPr>
            <a:r>
              <a:rPr lang="en-GB" sz="2800" b="1">
                <a:cs typeface="Arial" charset="0"/>
              </a:rPr>
              <a:t>Area of small circle:             </a:t>
            </a:r>
            <a:r>
              <a:rPr lang="el-GR" sz="2800" b="1">
                <a:cs typeface="Arial" charset="0"/>
              </a:rPr>
              <a:t>π</a:t>
            </a:r>
            <a:r>
              <a:rPr lang="en-GB" sz="2800" b="1">
                <a:cs typeface="Arial" charset="0"/>
              </a:rPr>
              <a:t> x 500</a:t>
            </a:r>
            <a:r>
              <a:rPr lang="en-GB" sz="2800" b="1" baseline="30000">
                <a:cs typeface="Arial" charset="0"/>
              </a:rPr>
              <a:t>2</a:t>
            </a:r>
            <a:r>
              <a:rPr lang="en-GB" sz="2800" b="1">
                <a:cs typeface="Arial" charset="0"/>
              </a:rPr>
              <a:t> = 785,398 yd</a:t>
            </a:r>
            <a:r>
              <a:rPr lang="en-GB" sz="2800" b="1" baseline="30000">
                <a:cs typeface="Arial" charset="0"/>
              </a:rPr>
              <a:t>2</a:t>
            </a:r>
          </a:p>
          <a:p>
            <a:pPr algn="l">
              <a:spcBef>
                <a:spcPct val="50000"/>
              </a:spcBef>
              <a:defRPr/>
            </a:pPr>
            <a:r>
              <a:rPr lang="en-GB" sz="2800" b="1">
                <a:cs typeface="Arial" charset="0"/>
              </a:rPr>
              <a:t>Large – Small = </a:t>
            </a:r>
            <a:r>
              <a:rPr lang="en-GB" sz="2800" b="1" i="1">
                <a:effectLst>
                  <a:outerShdw blurRad="38100" dist="38100" dir="2700000" algn="tl">
                    <a:srgbClr val="FFFFFF"/>
                  </a:outerShdw>
                </a:effectLst>
                <a:cs typeface="Arial" charset="0"/>
              </a:rPr>
              <a:t>345,575 yd</a:t>
            </a:r>
            <a:r>
              <a:rPr lang="en-GB" sz="2800" b="1" i="1" baseline="30000">
                <a:effectLst>
                  <a:outerShdw blurRad="38100" dist="38100" dir="2700000" algn="tl">
                    <a:srgbClr val="FFFFFF"/>
                  </a:outerShdw>
                </a:effectLst>
                <a:cs typeface="Arial" charset="0"/>
              </a:rPr>
              <a:t>2</a:t>
            </a:r>
          </a:p>
          <a:p>
            <a:pPr algn="l">
              <a:spcBef>
                <a:spcPct val="50000"/>
              </a:spcBef>
              <a:defRPr/>
            </a:pPr>
            <a:r>
              <a:rPr lang="en-GB" sz="3600" b="1">
                <a:cs typeface="Arial" charset="0"/>
              </a:rPr>
              <a:t>= about </a:t>
            </a:r>
            <a:r>
              <a:rPr lang="en-GB" sz="3600" b="1" i="1">
                <a:effectLst>
                  <a:outerShdw blurRad="38100" dist="38100" dir="2700000" algn="tl">
                    <a:srgbClr val="FFFFFF"/>
                  </a:outerShdw>
                </a:effectLst>
                <a:cs typeface="Arial" charset="0"/>
              </a:rPr>
              <a:t>70 acres</a:t>
            </a:r>
            <a:r>
              <a:rPr lang="en-GB" sz="3600" b="1">
                <a:cs typeface="Arial" charset="0"/>
              </a:rPr>
              <a:t>                         </a:t>
            </a:r>
            <a:r>
              <a:rPr lang="en-GB" sz="2800" b="1">
                <a:cs typeface="Arial" charset="0"/>
              </a:rPr>
              <a:t>(the size of a large field)</a:t>
            </a:r>
            <a:endParaRPr lang="en-US" sz="28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800" decel="100000"/>
                                        <p:tgtEl>
                                          <p:spTgt spid="38915"/>
                                        </p:tgtEl>
                                      </p:cBhvr>
                                    </p:animEffect>
                                    <p:anim calcmode="lin" valueType="num">
                                      <p:cBhvr>
                                        <p:cTn id="8" dur="800" decel="100000" fill="hold"/>
                                        <p:tgtEl>
                                          <p:spTgt spid="38915"/>
                                        </p:tgtEl>
                                        <p:attrNameLst>
                                          <p:attrName>style.rotation</p:attrName>
                                        </p:attrNameLst>
                                      </p:cBhvr>
                                      <p:tavLst>
                                        <p:tav tm="0">
                                          <p:val>
                                            <p:fltVal val="-90"/>
                                          </p:val>
                                        </p:tav>
                                        <p:tav tm="100000">
                                          <p:val>
                                            <p:fltVal val="0"/>
                                          </p:val>
                                        </p:tav>
                                      </p:tavLst>
                                    </p:anim>
                                    <p:anim calcmode="lin" valueType="num">
                                      <p:cBhvr>
                                        <p:cTn id="9" dur="800" decel="100000" fill="hold"/>
                                        <p:tgtEl>
                                          <p:spTgt spid="38915"/>
                                        </p:tgtEl>
                                        <p:attrNameLst>
                                          <p:attrName>ppt_x</p:attrName>
                                        </p:attrNameLst>
                                      </p:cBhvr>
                                      <p:tavLst>
                                        <p:tav tm="0">
                                          <p:val>
                                            <p:strVal val="#ppt_x+0.4"/>
                                          </p:val>
                                        </p:tav>
                                        <p:tav tm="100000">
                                          <p:val>
                                            <p:strVal val="#ppt_x-0.05"/>
                                          </p:val>
                                        </p:tav>
                                      </p:tavLst>
                                    </p:anim>
                                    <p:anim calcmode="lin" valueType="num">
                                      <p:cBhvr>
                                        <p:cTn id="10" dur="800" decel="100000" fill="hold"/>
                                        <p:tgtEl>
                                          <p:spTgt spid="389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8916"/>
                                        </p:tgtEl>
                                        <p:attrNameLst>
                                          <p:attrName>style.visibility</p:attrName>
                                        </p:attrNameLst>
                                      </p:cBhvr>
                                      <p:to>
                                        <p:strVal val="visible"/>
                                      </p:to>
                                    </p:set>
                                    <p:anim calcmode="lin" valueType="num">
                                      <p:cBhvr>
                                        <p:cTn id="17" dur="500" fill="hold"/>
                                        <p:tgtEl>
                                          <p:spTgt spid="38916"/>
                                        </p:tgtEl>
                                        <p:attrNameLst>
                                          <p:attrName>ppt_w</p:attrName>
                                        </p:attrNameLst>
                                      </p:cBhvr>
                                      <p:tavLst>
                                        <p:tav tm="0">
                                          <p:val>
                                            <p:fltVal val="0"/>
                                          </p:val>
                                        </p:tav>
                                        <p:tav tm="100000">
                                          <p:val>
                                            <p:strVal val="#ppt_w"/>
                                          </p:val>
                                        </p:tav>
                                      </p:tavLst>
                                    </p:anim>
                                    <p:anim calcmode="lin" valueType="num">
                                      <p:cBhvr>
                                        <p:cTn id="18" dur="500" fill="hold"/>
                                        <p:tgtEl>
                                          <p:spTgt spid="38916"/>
                                        </p:tgtEl>
                                        <p:attrNameLst>
                                          <p:attrName>ppt_h</p:attrName>
                                        </p:attrNameLst>
                                      </p:cBhvr>
                                      <p:tavLst>
                                        <p:tav tm="0">
                                          <p:val>
                                            <p:fltVal val="0"/>
                                          </p:val>
                                        </p:tav>
                                        <p:tav tm="100000">
                                          <p:val>
                                            <p:strVal val="#ppt_h"/>
                                          </p:val>
                                        </p:tav>
                                      </p:tavLst>
                                    </p:anim>
                                    <p:animEffect transition="in" filter="fade">
                                      <p:cBhvr>
                                        <p:cTn id="19" dur="500"/>
                                        <p:tgtEl>
                                          <p:spTgt spid="389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8917"/>
                                        </p:tgtEl>
                                        <p:attrNameLst>
                                          <p:attrName>style.visibility</p:attrName>
                                        </p:attrNameLst>
                                      </p:cBhvr>
                                      <p:to>
                                        <p:strVal val="visible"/>
                                      </p:to>
                                    </p:set>
                                    <p:animEffect transition="in" filter="wipe(down)">
                                      <p:cBhvr>
                                        <p:cTn id="24" dur="1000"/>
                                        <p:tgtEl>
                                          <p:spTgt spid="389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fade">
                                      <p:cBhvr>
                                        <p:cTn id="27" dur="1000"/>
                                        <p:tgtEl>
                                          <p:spTgt spid="389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8918"/>
                                        </p:tgtEl>
                                        <p:attrNameLst>
                                          <p:attrName>style.visibility</p:attrName>
                                        </p:attrNameLst>
                                      </p:cBhvr>
                                      <p:to>
                                        <p:strVal val="visible"/>
                                      </p:to>
                                    </p:set>
                                    <p:animEffect transition="in" filter="wipe(right)">
                                      <p:cBhvr>
                                        <p:cTn id="32" dur="1000"/>
                                        <p:tgtEl>
                                          <p:spTgt spid="389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fade">
                                      <p:cBhvr>
                                        <p:cTn id="35" dur="1000"/>
                                        <p:tgtEl>
                                          <p:spTgt spid="3891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8922"/>
                                        </p:tgtEl>
                                        <p:attrNameLst>
                                          <p:attrName>style.visibility</p:attrName>
                                        </p:attrNameLst>
                                      </p:cBhvr>
                                      <p:to>
                                        <p:strVal val="visible"/>
                                      </p:to>
                                    </p:set>
                                    <p:anim calcmode="lin" valueType="num">
                                      <p:cBhvr>
                                        <p:cTn id="40" dur="1000" fill="hold"/>
                                        <p:tgtEl>
                                          <p:spTgt spid="38922"/>
                                        </p:tgtEl>
                                        <p:attrNameLst>
                                          <p:attrName>ppt_w</p:attrName>
                                        </p:attrNameLst>
                                      </p:cBhvr>
                                      <p:tavLst>
                                        <p:tav tm="0">
                                          <p:val>
                                            <p:fltVal val="0"/>
                                          </p:val>
                                        </p:tav>
                                        <p:tav tm="100000">
                                          <p:val>
                                            <p:strVal val="#ppt_w"/>
                                          </p:val>
                                        </p:tav>
                                      </p:tavLst>
                                    </p:anim>
                                    <p:anim calcmode="lin" valueType="num">
                                      <p:cBhvr>
                                        <p:cTn id="41" dur="1000" fill="hold"/>
                                        <p:tgtEl>
                                          <p:spTgt spid="38922"/>
                                        </p:tgtEl>
                                        <p:attrNameLst>
                                          <p:attrName>ppt_h</p:attrName>
                                        </p:attrNameLst>
                                      </p:cBhvr>
                                      <p:tavLst>
                                        <p:tav tm="0">
                                          <p:val>
                                            <p:fltVal val="0"/>
                                          </p:val>
                                        </p:tav>
                                        <p:tav tm="100000">
                                          <p:val>
                                            <p:strVal val="#ppt_h"/>
                                          </p:val>
                                        </p:tav>
                                      </p:tavLst>
                                    </p:anim>
                                    <p:animEffect transition="in" filter="fade">
                                      <p:cBhvr>
                                        <p:cTn id="42" dur="10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animBg="1"/>
      <p:bldP spid="38917" grpId="0" animBg="1"/>
      <p:bldP spid="38918" grpId="0" animBg="1"/>
      <p:bldP spid="38919" grpId="0"/>
      <p:bldP spid="38920" grpId="0"/>
      <p:bldP spid="3892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arrow"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arrow"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1392</Words>
  <Application>Microsoft Office PowerPoint</Application>
  <PresentationFormat>On-screen Show (4:3)</PresentationFormat>
  <Paragraphs>120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Loci and Construction</vt:lpstr>
      <vt:lpstr>Slide 2</vt:lpstr>
      <vt:lpstr>Slide 3</vt:lpstr>
      <vt:lpstr>Slide 4</vt:lpstr>
      <vt:lpstr>Slide 5</vt:lpstr>
      <vt:lpstr>Slide 6</vt:lpstr>
      <vt:lpstr>Solution</vt:lpstr>
      <vt:lpstr>True or False?</vt:lpstr>
      <vt:lpstr>Slide 9</vt:lpstr>
      <vt:lpstr>Slide 10</vt:lpstr>
      <vt:lpstr>Slide 11</vt:lpstr>
      <vt:lpstr>Slide 12</vt:lpstr>
      <vt:lpstr>Equidistance from 2 points</vt:lpstr>
      <vt:lpstr>Equidistance from 2 lines</vt:lpstr>
      <vt:lpstr>Slide 15</vt:lpstr>
      <vt:lpstr>Slide 16</vt:lpstr>
      <vt:lpstr>Slide 17</vt:lpstr>
      <vt:lpstr>Slide 18</vt:lpstr>
      <vt:lpstr>Grazing sheep</vt:lpstr>
      <vt:lpstr>Slide 20</vt:lpstr>
      <vt:lpstr>Slide 21</vt:lpstr>
    </vt:vector>
  </TitlesOfParts>
  <Company>UOW CeNTRE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PROJECT</dc:creator>
  <cp:lastModifiedBy>Note</cp:lastModifiedBy>
  <cp:revision>12</cp:revision>
  <dcterms:created xsi:type="dcterms:W3CDTF">2009-06-12T23:27:10Z</dcterms:created>
  <dcterms:modified xsi:type="dcterms:W3CDTF">2012-11-24T09:02:23Z</dcterms:modified>
</cp:coreProperties>
</file>