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2" r:id="rId3"/>
    <p:sldId id="258" r:id="rId4"/>
    <p:sldId id="260" r:id="rId5"/>
    <p:sldId id="257" r:id="rId6"/>
    <p:sldId id="2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4" d="100"/>
          <a:sy n="54" d="100"/>
        </p:scale>
        <p:origin x="9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48CFA-C77E-48A5-8146-EF64C2763515}" type="datetimeFigureOut">
              <a:rPr lang="en-GB" smtClean="0"/>
              <a:t>03/11/2015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0474F-D462-4031-BB5D-99FB8FA64929}" type="slidenum">
              <a:rPr lang="en-GB" smtClean="0"/>
              <a:t>‹#›</a:t>
            </a:fld>
            <a:endParaRPr lang="en-GB"/>
          </a:p>
        </p:txBody>
      </p:sp>
    </p:spTree>
    <p:extLst>
      <p:ext uri="{BB962C8B-B14F-4D97-AF65-F5344CB8AC3E}">
        <p14:creationId xmlns:p14="http://schemas.microsoft.com/office/powerpoint/2010/main" val="36297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August 8</a:t>
            </a:r>
            <a:r>
              <a:rPr lang="en-GB" baseline="30000" dirty="0" smtClean="0"/>
              <a:t>th</a:t>
            </a:r>
            <a:r>
              <a:rPr lang="en-GB" dirty="0" smtClean="0"/>
              <a:t> in 1913, the roulette wheel showed</a:t>
            </a:r>
            <a:r>
              <a:rPr lang="en-GB" baseline="0" dirty="0" smtClean="0"/>
              <a:t> up black 26 times in a row.  Some bet on black assuming the streak would continue (and lost big when it eventually stopped), and some bet on red, assuming the streak was almost certain to end soon (and lost big before red ever came).  If you have to double up every time you lose to cover your losses, 26 losses in a row would mean you’d need a bank roll of over half a billion to cover an initial £10 bet (you’d only come out with a £10 profit).  </a:t>
            </a:r>
            <a:endParaRPr lang="en-GB" dirty="0"/>
          </a:p>
        </p:txBody>
      </p:sp>
      <p:sp>
        <p:nvSpPr>
          <p:cNvPr id="4" name="Slide Number Placeholder 3"/>
          <p:cNvSpPr>
            <a:spLocks noGrp="1"/>
          </p:cNvSpPr>
          <p:nvPr>
            <p:ph type="sldNum" sz="quarter" idx="10"/>
          </p:nvPr>
        </p:nvSpPr>
        <p:spPr/>
        <p:txBody>
          <a:bodyPr/>
          <a:lstStyle/>
          <a:p>
            <a:fld id="{5690474F-D462-4031-BB5D-99FB8FA64929}" type="slidenum">
              <a:rPr lang="en-GB" smtClean="0"/>
              <a:t>3</a:t>
            </a:fld>
            <a:endParaRPr lang="en-GB"/>
          </a:p>
        </p:txBody>
      </p:sp>
    </p:spTree>
    <p:extLst>
      <p:ext uri="{BB962C8B-B14F-4D97-AF65-F5344CB8AC3E}">
        <p14:creationId xmlns:p14="http://schemas.microsoft.com/office/powerpoint/2010/main" val="227031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6977C8-5E9A-4CB9-AEDF-26CC05400BDA}"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18773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6977C8-5E9A-4CB9-AEDF-26CC05400BDA}"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425797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6977C8-5E9A-4CB9-AEDF-26CC05400BDA}"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65945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6977C8-5E9A-4CB9-AEDF-26CC05400BDA}"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160099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977C8-5E9A-4CB9-AEDF-26CC05400BDA}"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2551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6977C8-5E9A-4CB9-AEDF-26CC05400BDA}" type="datetimeFigureOut">
              <a:rPr lang="en-GB" smtClean="0"/>
              <a:t>03/11/2015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268399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6977C8-5E9A-4CB9-AEDF-26CC05400BDA}" type="datetimeFigureOut">
              <a:rPr lang="en-GB" smtClean="0"/>
              <a:t>03/11/2015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35046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6977C8-5E9A-4CB9-AEDF-26CC05400BDA}" type="datetimeFigureOut">
              <a:rPr lang="en-GB" smtClean="0"/>
              <a:t>03/11/2015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174261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977C8-5E9A-4CB9-AEDF-26CC05400BDA}" type="datetimeFigureOut">
              <a:rPr lang="en-GB" smtClean="0"/>
              <a:t>03/11/2015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350781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977C8-5E9A-4CB9-AEDF-26CC05400BDA}" type="datetimeFigureOut">
              <a:rPr lang="en-GB" smtClean="0"/>
              <a:t>03/11/2015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1774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977C8-5E9A-4CB9-AEDF-26CC05400BDA}" type="datetimeFigureOut">
              <a:rPr lang="en-GB" smtClean="0"/>
              <a:t>03/11/2015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45466-DA33-41CB-8800-921EF5317E63}" type="slidenum">
              <a:rPr lang="en-GB" smtClean="0"/>
              <a:t>‹#›</a:t>
            </a:fld>
            <a:endParaRPr lang="en-GB"/>
          </a:p>
        </p:txBody>
      </p:sp>
    </p:spTree>
    <p:extLst>
      <p:ext uri="{BB962C8B-B14F-4D97-AF65-F5344CB8AC3E}">
        <p14:creationId xmlns:p14="http://schemas.microsoft.com/office/powerpoint/2010/main" val="290304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977C8-5E9A-4CB9-AEDF-26CC05400BDA}" type="datetimeFigureOut">
              <a:rPr lang="en-GB" smtClean="0"/>
              <a:t>03/11/2015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45466-DA33-41CB-8800-921EF5317E63}" type="slidenum">
              <a:rPr lang="en-GB" smtClean="0"/>
              <a:t>‹#›</a:t>
            </a:fld>
            <a:endParaRPr lang="en-GB"/>
          </a:p>
        </p:txBody>
      </p:sp>
    </p:spTree>
    <p:extLst>
      <p:ext uri="{BB962C8B-B14F-4D97-AF65-F5344CB8AC3E}">
        <p14:creationId xmlns:p14="http://schemas.microsoft.com/office/powerpoint/2010/main" val="50949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70456" y="1403797"/>
                <a:ext cx="11706896" cy="3719608"/>
              </a:xfrm>
              <a:prstGeom prst="rect">
                <a:avLst/>
              </a:prstGeom>
              <a:noFill/>
            </p:spPr>
            <p:txBody>
              <a:bodyPr wrap="square" rtlCol="0">
                <a:spAutoFit/>
              </a:bodyPr>
              <a:lstStyle/>
              <a:p>
                <a:r>
                  <a:rPr lang="en-GB" sz="3600" b="1" dirty="0" smtClean="0"/>
                  <a:t>Random:  </a:t>
                </a:r>
                <a:r>
                  <a:rPr lang="en-GB" sz="3600" dirty="0" smtClean="0"/>
                  <a:t>No known pattern, unpredictable.  </a:t>
                </a:r>
                <a:endParaRPr lang="en-GB" sz="2400" dirty="0" smtClean="0"/>
              </a:p>
              <a:p>
                <a:endParaRPr lang="en-GB" sz="2400" dirty="0" smtClean="0"/>
              </a:p>
              <a:p>
                <a:pPr algn="ctr"/>
                <a:r>
                  <a:rPr lang="en-GB" sz="2800" dirty="0" smtClean="0">
                    <a:solidFill>
                      <a:srgbClr val="FF0000"/>
                    </a:solidFill>
                  </a:rPr>
                  <a:t>But that </a:t>
                </a:r>
                <a:r>
                  <a:rPr lang="en-GB" sz="2800" i="1" dirty="0" smtClean="0">
                    <a:solidFill>
                      <a:srgbClr val="FF0000"/>
                    </a:solidFill>
                  </a:rPr>
                  <a:t>doesn’t</a:t>
                </a:r>
                <a:r>
                  <a:rPr lang="en-GB" sz="2800" dirty="0" smtClean="0">
                    <a:solidFill>
                      <a:srgbClr val="FF0000"/>
                    </a:solidFill>
                  </a:rPr>
                  <a:t> mean we know </a:t>
                </a:r>
                <a:r>
                  <a:rPr lang="en-GB" sz="2800" i="1" dirty="0" smtClean="0">
                    <a:solidFill>
                      <a:srgbClr val="FF0000"/>
                    </a:solidFill>
                  </a:rPr>
                  <a:t>nothing </a:t>
                </a:r>
                <a:r>
                  <a:rPr lang="en-GB" sz="2800" dirty="0" smtClean="0">
                    <a:solidFill>
                      <a:srgbClr val="FF0000"/>
                    </a:solidFill>
                  </a:rPr>
                  <a:t>about random events.  </a:t>
                </a:r>
              </a:p>
              <a:p>
                <a:endParaRPr lang="en-GB" sz="2400" dirty="0" smtClean="0"/>
              </a:p>
              <a:p>
                <a:pPr algn="ctr"/>
                <a:r>
                  <a:rPr lang="en-GB" sz="3200" b="1" dirty="0" smtClean="0"/>
                  <a:t>Equivalent outcomes </a:t>
                </a:r>
                <a:r>
                  <a:rPr lang="en-GB" sz="3200" dirty="0" smtClean="0"/>
                  <a:t>are </a:t>
                </a:r>
                <a:r>
                  <a:rPr lang="en-GB" sz="3200" b="1" dirty="0" smtClean="0"/>
                  <a:t>equally likely</a:t>
                </a:r>
                <a:endParaRPr lang="en-GB" sz="3200" b="1" dirty="0"/>
              </a:p>
              <a:p>
                <a:endParaRPr lang="en-GB" sz="2400" dirty="0"/>
              </a:p>
              <a:p>
                <a:r>
                  <a:rPr lang="en-GB" sz="2800" dirty="0" smtClean="0"/>
                  <a:t>Fair dice have</a:t>
                </a:r>
                <a:r>
                  <a:rPr lang="en-GB" sz="2800" dirty="0" smtClean="0"/>
                  <a:t> </a:t>
                </a:r>
                <a:r>
                  <a:rPr lang="en-GB" sz="2800" dirty="0" smtClean="0"/>
                  <a:t>6 </a:t>
                </a:r>
                <a:r>
                  <a:rPr lang="en-GB" sz="2800" dirty="0" smtClean="0"/>
                  <a:t>faces.  </a:t>
                </a:r>
                <a:r>
                  <a:rPr lang="en-GB" sz="2800" dirty="0" smtClean="0"/>
                  <a:t>Each is </a:t>
                </a:r>
                <a:r>
                  <a:rPr lang="en-GB" sz="2800" b="1" dirty="0" smtClean="0"/>
                  <a:t>equally likely</a:t>
                </a:r>
                <a:r>
                  <a:rPr lang="en-GB" sz="2800" dirty="0" smtClean="0"/>
                  <a:t>.  </a:t>
                </a:r>
                <a:endParaRPr lang="en-GB" sz="2800" dirty="0" smtClean="0"/>
              </a:p>
              <a:p>
                <a:r>
                  <a:rPr lang="en-GB" sz="2800" dirty="0" smtClean="0"/>
                  <a:t>So </a:t>
                </a:r>
                <a:r>
                  <a:rPr lang="en-GB" sz="2800" dirty="0" smtClean="0"/>
                  <a:t>the </a:t>
                </a:r>
                <a:r>
                  <a:rPr lang="en-GB" sz="2800" b="1" dirty="0" smtClean="0"/>
                  <a:t>probability (chance) </a:t>
                </a:r>
                <a:r>
                  <a:rPr lang="en-GB" sz="2800" dirty="0" smtClean="0"/>
                  <a:t>of each number is the same: </a:t>
                </a: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6</m:t>
                        </m:r>
                      </m:den>
                    </m:f>
                  </m:oMath>
                </a14:m>
                <a:r>
                  <a:rPr lang="en-GB" sz="2800" dirty="0" smtClean="0"/>
                  <a:t> </a:t>
                </a:r>
                <a:r>
                  <a:rPr lang="en-GB" sz="2800" dirty="0" smtClean="0"/>
                  <a:t>(1 out of 6)</a:t>
                </a:r>
                <a:endParaRPr lang="en-GB" sz="2800" dirty="0"/>
              </a:p>
            </p:txBody>
          </p:sp>
        </mc:Choice>
        <mc:Fallback>
          <p:sp>
            <p:nvSpPr>
              <p:cNvPr id="2" name="TextBox 1"/>
              <p:cNvSpPr txBox="1">
                <a:spLocks noRot="1" noChangeAspect="1" noMove="1" noResize="1" noEditPoints="1" noAdjustHandles="1" noChangeArrowheads="1" noChangeShapeType="1" noTextEdit="1"/>
              </p:cNvSpPr>
              <p:nvPr/>
            </p:nvSpPr>
            <p:spPr>
              <a:xfrm>
                <a:off x="270456" y="1403797"/>
                <a:ext cx="11706896" cy="3719608"/>
              </a:xfrm>
              <a:prstGeom prst="rect">
                <a:avLst/>
              </a:prstGeom>
              <a:blipFill rotWithShape="0">
                <a:blip r:embed="rId2"/>
                <a:stretch>
                  <a:fillRect l="-1562" t="-2459" b="-1475"/>
                </a:stretch>
              </a:blipFill>
            </p:spPr>
            <p:txBody>
              <a:bodyPr/>
              <a:lstStyle/>
              <a:p>
                <a:r>
                  <a:rPr lang="en-GB">
                    <a:noFill/>
                  </a:rPr>
                  <a:t> </a:t>
                </a:r>
              </a:p>
            </p:txBody>
          </p:sp>
        </mc:Fallback>
      </mc:AlternateContent>
      <p:sp>
        <p:nvSpPr>
          <p:cNvPr id="3" name="TextBox 2"/>
          <p:cNvSpPr txBox="1"/>
          <p:nvPr/>
        </p:nvSpPr>
        <p:spPr>
          <a:xfrm>
            <a:off x="270456" y="115910"/>
            <a:ext cx="11359167" cy="707886"/>
          </a:xfrm>
          <a:prstGeom prst="rect">
            <a:avLst/>
          </a:prstGeom>
          <a:noFill/>
        </p:spPr>
        <p:txBody>
          <a:bodyPr wrap="square" rtlCol="0">
            <a:spAutoFit/>
          </a:bodyPr>
          <a:lstStyle/>
          <a:p>
            <a:r>
              <a:rPr lang="en-GB" sz="4000" b="1" dirty="0" smtClean="0"/>
              <a:t>What does ‘random’ mean?</a:t>
            </a:r>
            <a:endParaRPr lang="en-GB" sz="4000" b="1" dirty="0"/>
          </a:p>
        </p:txBody>
      </p:sp>
    </p:spTree>
    <p:extLst>
      <p:ext uri="{BB962C8B-B14F-4D97-AF65-F5344CB8AC3E}">
        <p14:creationId xmlns:p14="http://schemas.microsoft.com/office/powerpoint/2010/main" val="200234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0159" y="1659125"/>
            <a:ext cx="10472334" cy="835653"/>
          </a:xfrm>
          <a:prstGeom prst="rect">
            <a:avLst/>
          </a:prstGeom>
        </p:spPr>
      </p:pic>
      <p:cxnSp>
        <p:nvCxnSpPr>
          <p:cNvPr id="9" name="Straight Arrow Connector 8"/>
          <p:cNvCxnSpPr/>
          <p:nvPr/>
        </p:nvCxnSpPr>
        <p:spPr>
          <a:xfrm flipH="1" flipV="1">
            <a:off x="1133341" y="1957590"/>
            <a:ext cx="1814575" cy="32558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429301" y="2320120"/>
            <a:ext cx="2160628" cy="34665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63447" y="2189408"/>
            <a:ext cx="32637" cy="30240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20000" y="2189409"/>
            <a:ext cx="1121196" cy="35972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7574507" y="2320121"/>
            <a:ext cx="9634" cy="3466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602071" y="2194947"/>
            <a:ext cx="2293933" cy="35917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0044752" y="1854734"/>
            <a:ext cx="1230748" cy="33587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521124" y="2320121"/>
            <a:ext cx="1104664" cy="3466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625788" y="2320121"/>
            <a:ext cx="109986" cy="3466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09115" y="167426"/>
            <a:ext cx="4443212" cy="1138773"/>
          </a:xfrm>
          <a:prstGeom prst="rect">
            <a:avLst/>
          </a:prstGeom>
          <a:noFill/>
        </p:spPr>
        <p:txBody>
          <a:bodyPr wrap="square" rtlCol="0">
            <a:spAutoFit/>
          </a:bodyPr>
          <a:lstStyle/>
          <a:p>
            <a:pPr algn="ctr"/>
            <a:r>
              <a:rPr lang="en-GB" sz="4000" b="1" dirty="0" smtClean="0"/>
              <a:t>Probability</a:t>
            </a:r>
          </a:p>
          <a:p>
            <a:pPr algn="ctr"/>
            <a:r>
              <a:rPr lang="en-GB" sz="2800" i="1" dirty="0" smtClean="0"/>
              <a:t>The science of randomness</a:t>
            </a:r>
            <a:endParaRPr lang="en-GB" sz="2800" i="1" dirty="0"/>
          </a:p>
        </p:txBody>
      </p:sp>
      <mc:AlternateContent xmlns:mc="http://schemas.openxmlformats.org/markup-compatibility/2006">
        <mc:Choice xmlns:a14="http://schemas.microsoft.com/office/drawing/2010/main" Requires="a14">
          <p:sp>
            <p:nvSpPr>
              <p:cNvPr id="6" name="TextBox 5"/>
              <p:cNvSpPr txBox="1"/>
              <p:nvPr/>
            </p:nvSpPr>
            <p:spPr>
              <a:xfrm>
                <a:off x="375633" y="2671560"/>
                <a:ext cx="11110175" cy="3644459"/>
              </a:xfrm>
              <a:prstGeom prst="rect">
                <a:avLst/>
              </a:prstGeom>
              <a:solidFill>
                <a:schemeClr val="bg1">
                  <a:alpha val="69000"/>
                </a:schemeClr>
              </a:solidFill>
            </p:spPr>
            <p:txBody>
              <a:bodyPr wrap="square" rtlCol="0">
                <a:spAutoFit/>
              </a:bodyPr>
              <a:lstStyle/>
              <a:p>
                <a:r>
                  <a:rPr lang="en-GB" sz="2400" dirty="0" smtClean="0"/>
                  <a:t>The chance of something happening can be described in words:  </a:t>
                </a:r>
              </a:p>
              <a:p>
                <a:endParaRPr lang="en-GB" sz="2400" dirty="0" smtClean="0"/>
              </a:p>
              <a:p>
                <a:pPr algn="ctr"/>
                <a:r>
                  <a:rPr lang="en-GB" sz="2400" i="1" dirty="0" smtClean="0"/>
                  <a:t>Impossible,     </a:t>
                </a:r>
                <a:r>
                  <a:rPr lang="en-GB" sz="2400" i="1" dirty="0" smtClean="0"/>
                  <a:t>Very Unlikely,     Unlikely,     Even,     Likely,     Very Likely,     Certain</a:t>
                </a:r>
              </a:p>
              <a:p>
                <a:pPr algn="ctr"/>
                <a:endParaRPr lang="en-GB" sz="2400" i="1" dirty="0" smtClean="0"/>
              </a:p>
              <a:p>
                <a:r>
                  <a:rPr lang="en-GB" sz="2800" dirty="0"/>
                  <a:t>Choosing numbers instead lets us compare two events more precisely,</a:t>
                </a:r>
              </a:p>
              <a:p>
                <a:r>
                  <a:rPr lang="en-GB" sz="2800" dirty="0"/>
                  <a:t>and even make predictions about them.  </a:t>
                </a:r>
                <a:endParaRPr lang="en-GB" sz="2800" i="1" dirty="0"/>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𝐼𝑚𝑝𝑜𝑠𝑠𝑖𝑏𝑙𝑒</m:t>
                      </m:r>
                      <m:r>
                        <a:rPr lang="en-GB" sz="2400" i="1">
                          <a:latin typeface="Cambria Math" panose="02040503050406030204" pitchFamily="18" charset="0"/>
                        </a:rPr>
                        <m:t>=0                            </m:t>
                      </m:r>
                      <m:r>
                        <a:rPr lang="en-GB" sz="2400" i="1">
                          <a:latin typeface="Cambria Math" panose="02040503050406030204" pitchFamily="18" charset="0"/>
                        </a:rPr>
                        <m:t>𝐸𝑣𝑒𝑛</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r>
                        <a:rPr lang="en-GB" sz="2400" i="1">
                          <a:latin typeface="Cambria Math" panose="02040503050406030204" pitchFamily="18" charset="0"/>
                        </a:rPr>
                        <m:t>                            </m:t>
                      </m:r>
                      <m:r>
                        <a:rPr lang="en-GB" sz="2400" i="1">
                          <a:latin typeface="Cambria Math" panose="02040503050406030204" pitchFamily="18" charset="0"/>
                        </a:rPr>
                        <m:t>𝐶𝑒𝑟𝑡𝑎𝑖𝑛</m:t>
                      </m:r>
                      <m:r>
                        <a:rPr lang="en-GB" sz="2400" i="1">
                          <a:latin typeface="Cambria Math" panose="02040503050406030204" pitchFamily="18" charset="0"/>
                        </a:rPr>
                        <m:t>=1</m:t>
                      </m:r>
                    </m:oMath>
                  </m:oMathPara>
                </a14:m>
                <a:endParaRPr lang="en-GB" sz="2400" dirty="0"/>
              </a:p>
              <a:p>
                <a:pPr algn="ctr"/>
                <a:r>
                  <a:rPr lang="en-GB" sz="2400" dirty="0"/>
                  <a:t>‘</a:t>
                </a:r>
                <a14:m>
                  <m:oMath xmlns:m="http://schemas.openxmlformats.org/officeDocument/2006/math">
                    <m:r>
                      <a:rPr lang="en-GB" sz="2400" i="1">
                        <a:latin typeface="Cambria Math" panose="02040503050406030204" pitchFamily="18" charset="0"/>
                      </a:rPr>
                      <m:t>𝑈𝑛𝑙𝑖𝑘𝑒𝑙𝑦</m:t>
                    </m:r>
                  </m:oMath>
                </a14:m>
                <a:r>
                  <a:rPr lang="en-GB" sz="2400" dirty="0"/>
                  <a:t>’ </a:t>
                </a:r>
                <a14:m>
                  <m:oMath xmlns:m="http://schemas.openxmlformats.org/officeDocument/2006/math">
                    <m:r>
                      <a:rPr lang="en-GB" sz="2400">
                        <a:latin typeface="Cambria Math" panose="02040503050406030204" pitchFamily="18" charset="0"/>
                      </a:rPr>
                      <m:t>&lt;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oMath>
                </a14:m>
                <a:r>
                  <a:rPr lang="en-GB" sz="2400" dirty="0"/>
                  <a:t>                      ‘</a:t>
                </a:r>
                <a14:m>
                  <m:oMath xmlns:m="http://schemas.openxmlformats.org/officeDocument/2006/math">
                    <m:r>
                      <a:rPr lang="en-GB" sz="2400" i="1">
                        <a:latin typeface="Cambria Math" panose="02040503050406030204" pitchFamily="18" charset="0"/>
                      </a:rPr>
                      <m:t>𝐿𝑖𝑘𝑒𝑙𝑦</m:t>
                    </m:r>
                  </m:oMath>
                </a14:m>
                <a:r>
                  <a:rPr lang="en-GB" sz="2400" dirty="0"/>
                  <a:t>’ </a:t>
                </a:r>
                <a14:m>
                  <m:oMath xmlns:m="http://schemas.openxmlformats.org/officeDocument/2006/math">
                    <m:r>
                      <a:rPr lang="en-GB" sz="2400">
                        <a:latin typeface="Cambria Math" panose="02040503050406030204" pitchFamily="18" charset="0"/>
                      </a:rPr>
                      <m:t>&gt;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oMath>
                </a14:m>
                <a:r>
                  <a:rPr lang="en-GB" sz="2400" i="1" dirty="0" smtClean="0"/>
                  <a:t> </a:t>
                </a:r>
                <a:endParaRPr lang="en-GB" sz="2400" i="1" dirty="0"/>
              </a:p>
            </p:txBody>
          </p:sp>
        </mc:Choice>
        <mc:Fallback>
          <p:sp>
            <p:nvSpPr>
              <p:cNvPr id="6" name="TextBox 5"/>
              <p:cNvSpPr txBox="1">
                <a:spLocks noRot="1" noChangeAspect="1" noMove="1" noResize="1" noEditPoints="1" noAdjustHandles="1" noChangeArrowheads="1" noChangeShapeType="1" noTextEdit="1"/>
              </p:cNvSpPr>
              <p:nvPr/>
            </p:nvSpPr>
            <p:spPr>
              <a:xfrm>
                <a:off x="375633" y="2671560"/>
                <a:ext cx="11110175" cy="3644459"/>
              </a:xfrm>
              <a:prstGeom prst="rect">
                <a:avLst/>
              </a:prstGeom>
              <a:blipFill rotWithShape="0">
                <a:blip r:embed="rId3"/>
                <a:stretch>
                  <a:fillRect l="-1153" t="-1338" b="-836"/>
                </a:stretch>
              </a:blipFill>
            </p:spPr>
            <p:txBody>
              <a:bodyPr/>
              <a:lstStyle/>
              <a:p>
                <a:r>
                  <a:rPr lang="en-GB">
                    <a:noFill/>
                  </a:rPr>
                  <a:t> </a:t>
                </a:r>
              </a:p>
            </p:txBody>
          </p:sp>
        </mc:Fallback>
      </mc:AlternateContent>
    </p:spTree>
    <p:extLst>
      <p:ext uri="{BB962C8B-B14F-4D97-AF65-F5344CB8AC3E}">
        <p14:creationId xmlns:p14="http://schemas.microsoft.com/office/powerpoint/2010/main" val="418483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3" name="TextBox 2"/>
          <p:cNvSpPr txBox="1"/>
          <p:nvPr/>
        </p:nvSpPr>
        <p:spPr>
          <a:xfrm>
            <a:off x="1" y="103031"/>
            <a:ext cx="3541690" cy="6740307"/>
          </a:xfrm>
          <a:prstGeom prst="rect">
            <a:avLst/>
          </a:prstGeom>
          <a:noFill/>
        </p:spPr>
        <p:txBody>
          <a:bodyPr wrap="square" rtlCol="0">
            <a:spAutoFit/>
          </a:bodyPr>
          <a:lstStyle/>
          <a:p>
            <a:r>
              <a:rPr lang="en-GB" sz="3600" dirty="0" smtClean="0"/>
              <a:t>On one occasion, in a Monte Carlo casino, a roulette wheel came up black 20 times in a row.  </a:t>
            </a:r>
          </a:p>
          <a:p>
            <a:endParaRPr lang="en-GB" sz="3600" dirty="0"/>
          </a:p>
          <a:p>
            <a:r>
              <a:rPr lang="en-GB" sz="3600" dirty="0" smtClean="0"/>
              <a:t>Would you bet red or black for the next throw?</a:t>
            </a:r>
          </a:p>
          <a:p>
            <a:endParaRPr lang="en-GB" sz="3600" dirty="0"/>
          </a:p>
          <a:p>
            <a:r>
              <a:rPr lang="en-GB" sz="3600" dirty="0" smtClean="0"/>
              <a:t>Why?</a:t>
            </a:r>
            <a:endParaRPr lang="en-GB" sz="3600" dirty="0"/>
          </a:p>
        </p:txBody>
      </p:sp>
      <p:sp>
        <p:nvSpPr>
          <p:cNvPr id="4" name="TextBox 3"/>
          <p:cNvSpPr txBox="1"/>
          <p:nvPr/>
        </p:nvSpPr>
        <p:spPr>
          <a:xfrm>
            <a:off x="5643253" y="1207692"/>
            <a:ext cx="1976747" cy="5016758"/>
          </a:xfrm>
          <a:prstGeom prst="rect">
            <a:avLst/>
          </a:prstGeom>
          <a:solidFill>
            <a:srgbClr val="FFFFFF">
              <a:alpha val="82000"/>
            </a:srgbClr>
          </a:solidFill>
        </p:spPr>
        <p:txBody>
          <a:bodyPr wrap="square" rtlCol="0">
            <a:spAutoFit/>
          </a:bodyPr>
          <a:lstStyle/>
          <a:p>
            <a:r>
              <a:rPr lang="en-GB" sz="3200" dirty="0" smtClean="0"/>
              <a:t>Throw 21:</a:t>
            </a:r>
          </a:p>
          <a:p>
            <a:r>
              <a:rPr lang="en-GB" sz="3200" dirty="0" smtClean="0"/>
              <a:t>Throw 22:</a:t>
            </a:r>
          </a:p>
          <a:p>
            <a:r>
              <a:rPr lang="en-GB" sz="3200" dirty="0" smtClean="0"/>
              <a:t>Throw 23:</a:t>
            </a:r>
          </a:p>
          <a:p>
            <a:r>
              <a:rPr lang="en-GB" sz="3200" dirty="0" smtClean="0"/>
              <a:t>Throw 24:</a:t>
            </a:r>
          </a:p>
          <a:p>
            <a:r>
              <a:rPr lang="en-GB" sz="3200" dirty="0" smtClean="0"/>
              <a:t>Throw 25:</a:t>
            </a:r>
          </a:p>
          <a:p>
            <a:r>
              <a:rPr lang="en-GB" sz="3200" dirty="0" smtClean="0"/>
              <a:t>Throw 26:</a:t>
            </a:r>
          </a:p>
          <a:p>
            <a:r>
              <a:rPr lang="en-GB" sz="3200" dirty="0" smtClean="0"/>
              <a:t>Throw 27:</a:t>
            </a:r>
          </a:p>
          <a:p>
            <a:r>
              <a:rPr lang="en-GB" sz="3200" dirty="0" smtClean="0"/>
              <a:t>Throw 28:</a:t>
            </a:r>
          </a:p>
          <a:p>
            <a:r>
              <a:rPr lang="en-GB" sz="3200" dirty="0" smtClean="0"/>
              <a:t>Throw 29:</a:t>
            </a:r>
          </a:p>
          <a:p>
            <a:r>
              <a:rPr lang="en-GB" sz="3200" dirty="0" smtClean="0"/>
              <a:t>Throw 30:</a:t>
            </a:r>
          </a:p>
        </p:txBody>
      </p:sp>
      <p:sp>
        <p:nvSpPr>
          <p:cNvPr id="5" name="TextBox 4"/>
          <p:cNvSpPr txBox="1"/>
          <p:nvPr/>
        </p:nvSpPr>
        <p:spPr>
          <a:xfrm>
            <a:off x="7620000" y="1207692"/>
            <a:ext cx="1771934" cy="5016758"/>
          </a:xfrm>
          <a:prstGeom prst="rect">
            <a:avLst/>
          </a:prstGeom>
          <a:solidFill>
            <a:srgbClr val="FFFFFF">
              <a:alpha val="82000"/>
            </a:srgbClr>
          </a:solidFill>
        </p:spPr>
        <p:txBody>
          <a:bodyPr wrap="square" rtlCol="0">
            <a:spAutoFit/>
          </a:bodyPr>
          <a:lstStyle/>
          <a:p>
            <a:r>
              <a:rPr lang="en-GB" sz="3200" dirty="0" smtClean="0"/>
              <a:t>Black</a:t>
            </a:r>
          </a:p>
          <a:p>
            <a:r>
              <a:rPr lang="en-GB" sz="3200" dirty="0" smtClean="0"/>
              <a:t>Black</a:t>
            </a:r>
          </a:p>
          <a:p>
            <a:r>
              <a:rPr lang="en-GB" sz="3200" dirty="0" smtClean="0"/>
              <a:t>Black</a:t>
            </a:r>
          </a:p>
          <a:p>
            <a:r>
              <a:rPr lang="en-GB" sz="3200" dirty="0" smtClean="0"/>
              <a:t>Black</a:t>
            </a:r>
          </a:p>
          <a:p>
            <a:r>
              <a:rPr lang="en-GB" sz="3200" dirty="0" smtClean="0"/>
              <a:t>Black</a:t>
            </a:r>
          </a:p>
          <a:p>
            <a:r>
              <a:rPr lang="en-GB" sz="3200" dirty="0" smtClean="0"/>
              <a:t>Black</a:t>
            </a:r>
          </a:p>
          <a:p>
            <a:r>
              <a:rPr lang="en-GB" sz="3200" dirty="0" smtClean="0">
                <a:solidFill>
                  <a:srgbClr val="FF0000"/>
                </a:solidFill>
              </a:rPr>
              <a:t>Red</a:t>
            </a:r>
          </a:p>
          <a:p>
            <a:r>
              <a:rPr lang="en-GB" sz="3200" dirty="0" smtClean="0">
                <a:solidFill>
                  <a:srgbClr val="FF0000"/>
                </a:solidFill>
              </a:rPr>
              <a:t>Red</a:t>
            </a:r>
          </a:p>
          <a:p>
            <a:r>
              <a:rPr lang="en-GB" sz="3200" dirty="0" smtClean="0"/>
              <a:t>Black</a:t>
            </a:r>
          </a:p>
          <a:p>
            <a:r>
              <a:rPr lang="en-GB" sz="3200" dirty="0" smtClean="0">
                <a:solidFill>
                  <a:srgbClr val="FF0000"/>
                </a:solidFill>
              </a:rPr>
              <a:t>Red</a:t>
            </a:r>
            <a:endParaRPr lang="en-GB" sz="3200" dirty="0">
              <a:solidFill>
                <a:srgbClr val="FF0000"/>
              </a:solidFill>
            </a:endParaRPr>
          </a:p>
        </p:txBody>
      </p:sp>
    </p:spTree>
    <p:extLst>
      <p:ext uri="{BB962C8B-B14F-4D97-AF65-F5344CB8AC3E}">
        <p14:creationId xmlns:p14="http://schemas.microsoft.com/office/powerpoint/2010/main" val="30666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514600"/>
            <a:ext cx="5791199" cy="4343399"/>
          </a:xfrm>
          <a:prstGeom prst="rect">
            <a:avLst/>
          </a:prstGeom>
        </p:spPr>
      </p:pic>
      <p:sp>
        <p:nvSpPr>
          <p:cNvPr id="3" name="TextBox 2"/>
          <p:cNvSpPr txBox="1"/>
          <p:nvPr/>
        </p:nvSpPr>
        <p:spPr>
          <a:xfrm>
            <a:off x="0" y="103031"/>
            <a:ext cx="6182435" cy="1384995"/>
          </a:xfrm>
          <a:prstGeom prst="rect">
            <a:avLst/>
          </a:prstGeom>
          <a:noFill/>
        </p:spPr>
        <p:txBody>
          <a:bodyPr wrap="square" rtlCol="0">
            <a:spAutoFit/>
          </a:bodyPr>
          <a:lstStyle/>
          <a:p>
            <a:r>
              <a:rPr lang="en-GB" sz="3600" u="sng" dirty="0" smtClean="0"/>
              <a:t>The Gambler’s Fallacy</a:t>
            </a:r>
          </a:p>
          <a:p>
            <a:r>
              <a:rPr lang="en-GB" sz="2400" dirty="0" smtClean="0"/>
              <a:t>A commonly held (if often subconscious)</a:t>
            </a:r>
          </a:p>
          <a:p>
            <a:r>
              <a:rPr lang="en-GB" sz="2400" dirty="0" smtClean="0"/>
              <a:t>Belief that is the result of a logical error.</a:t>
            </a:r>
            <a:endParaRPr lang="en-GB" sz="3200" dirty="0"/>
          </a:p>
        </p:txBody>
      </p:sp>
      <p:sp>
        <p:nvSpPr>
          <p:cNvPr id="4" name="TextBox 3"/>
          <p:cNvSpPr txBox="1"/>
          <p:nvPr/>
        </p:nvSpPr>
        <p:spPr>
          <a:xfrm>
            <a:off x="-11375" y="1661153"/>
            <a:ext cx="5033541" cy="4524315"/>
          </a:xfrm>
          <a:prstGeom prst="rect">
            <a:avLst/>
          </a:prstGeom>
          <a:noFill/>
        </p:spPr>
        <p:txBody>
          <a:bodyPr wrap="square" rtlCol="0">
            <a:spAutoFit/>
          </a:bodyPr>
          <a:lstStyle/>
          <a:p>
            <a:r>
              <a:rPr lang="en-GB" sz="3600" dirty="0" smtClean="0"/>
              <a:t>“I’m losing, so I need to </a:t>
            </a:r>
            <a:r>
              <a:rPr lang="en-GB" sz="3600" b="1" dirty="0" smtClean="0"/>
              <a:t>keep playing </a:t>
            </a:r>
            <a:r>
              <a:rPr lang="en-GB" sz="3600" dirty="0" smtClean="0"/>
              <a:t>– sooner or later I’ll start to win, then I can recover my losses”</a:t>
            </a:r>
          </a:p>
          <a:p>
            <a:endParaRPr lang="en-GB" sz="3600" dirty="0"/>
          </a:p>
          <a:p>
            <a:r>
              <a:rPr lang="en-GB" sz="3600" dirty="0" smtClean="0"/>
              <a:t>“I’m winning, so I need to </a:t>
            </a:r>
            <a:r>
              <a:rPr lang="en-GB" sz="3600" b="1" dirty="0" smtClean="0"/>
              <a:t>keep playing </a:t>
            </a:r>
            <a:r>
              <a:rPr lang="en-GB" sz="3600" dirty="0" smtClean="0"/>
              <a:t>– I’ve hit my streak; I can’t stop now.”</a:t>
            </a:r>
          </a:p>
        </p:txBody>
      </p:sp>
      <p:cxnSp>
        <p:nvCxnSpPr>
          <p:cNvPr id="6" name="Straight Arrow Connector 5"/>
          <p:cNvCxnSpPr/>
          <p:nvPr/>
        </p:nvCxnSpPr>
        <p:spPr>
          <a:xfrm flipV="1">
            <a:off x="4881489" y="1488026"/>
            <a:ext cx="2391508" cy="1198903"/>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022166" y="1983545"/>
            <a:ext cx="2250831" cy="2588456"/>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72998" y="103031"/>
            <a:ext cx="4748842" cy="2862322"/>
          </a:xfrm>
          <a:prstGeom prst="rect">
            <a:avLst/>
          </a:prstGeom>
          <a:noFill/>
        </p:spPr>
        <p:txBody>
          <a:bodyPr wrap="square" rtlCol="0">
            <a:spAutoFit/>
          </a:bodyPr>
          <a:lstStyle/>
          <a:p>
            <a:r>
              <a:rPr lang="en-GB" sz="3600" dirty="0" smtClean="0"/>
              <a:t>If you keep playing whether you’re winning or losing, what is the only thing that will make you stop?</a:t>
            </a:r>
          </a:p>
        </p:txBody>
      </p:sp>
    </p:spTree>
    <p:extLst>
      <p:ext uri="{BB962C8B-B14F-4D97-AF65-F5344CB8AC3E}">
        <p14:creationId xmlns:p14="http://schemas.microsoft.com/office/powerpoint/2010/main" val="29311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1999" cy="6186309"/>
          </a:xfrm>
          <a:prstGeom prst="rect">
            <a:avLst/>
          </a:prstGeom>
          <a:noFill/>
        </p:spPr>
        <p:txBody>
          <a:bodyPr wrap="square" rtlCol="0">
            <a:spAutoFit/>
          </a:bodyPr>
          <a:lstStyle/>
          <a:p>
            <a:pPr algn="ctr"/>
            <a:r>
              <a:rPr lang="en-GB" sz="3600" b="1" dirty="0" smtClean="0"/>
              <a:t>Probability Challenge</a:t>
            </a:r>
          </a:p>
          <a:p>
            <a:endParaRPr lang="en-GB" sz="3600" dirty="0" smtClean="0"/>
          </a:p>
          <a:p>
            <a:pPr marL="342900" indent="-342900">
              <a:buAutoNum type="arabicPeriod"/>
            </a:pPr>
            <a:r>
              <a:rPr lang="en-GB" sz="3600" dirty="0" smtClean="0"/>
              <a:t>Imagine you toss a coin 20 times.  Write down a list of </a:t>
            </a:r>
            <a:r>
              <a:rPr lang="en-GB" sz="3600" b="1" dirty="0" smtClean="0"/>
              <a:t>H</a:t>
            </a:r>
            <a:r>
              <a:rPr lang="en-GB" sz="3600" dirty="0" smtClean="0"/>
              <a:t>’s and </a:t>
            </a:r>
            <a:r>
              <a:rPr lang="en-GB" sz="3600" b="1" dirty="0" smtClean="0"/>
              <a:t>T</a:t>
            </a:r>
            <a:r>
              <a:rPr lang="en-GB" sz="3600" dirty="0" smtClean="0"/>
              <a:t>’s to represent what you might expect to get.  Make it look as realistic as possible!</a:t>
            </a:r>
          </a:p>
          <a:p>
            <a:pPr marL="342900" indent="-342900">
              <a:buAutoNum type="arabicPeriod"/>
            </a:pPr>
            <a:endParaRPr lang="en-GB" sz="3600" dirty="0"/>
          </a:p>
          <a:p>
            <a:pPr marL="342900" indent="-342900">
              <a:buAutoNum type="arabicPeriod"/>
            </a:pPr>
            <a:r>
              <a:rPr lang="en-GB" sz="3600" dirty="0" smtClean="0"/>
              <a:t>Actually toss a coin 20 times and write down the outcome of the throws in order.  </a:t>
            </a:r>
          </a:p>
          <a:p>
            <a:pPr marL="342900" indent="-342900">
              <a:buAutoNum type="arabicPeriod"/>
            </a:pPr>
            <a:endParaRPr lang="en-GB" sz="3600" dirty="0"/>
          </a:p>
          <a:p>
            <a:pPr marL="342900" indent="-342900">
              <a:buAutoNum type="arabicPeriod"/>
            </a:pPr>
            <a:r>
              <a:rPr lang="en-GB" sz="3600" dirty="0" smtClean="0"/>
              <a:t>I will look at your two sets of results and try to guess which one is genuine and which one you made up.  </a:t>
            </a:r>
          </a:p>
        </p:txBody>
      </p:sp>
    </p:spTree>
    <p:extLst>
      <p:ext uri="{BB962C8B-B14F-4D97-AF65-F5344CB8AC3E}">
        <p14:creationId xmlns:p14="http://schemas.microsoft.com/office/powerpoint/2010/main" val="354317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8946" y="0"/>
            <a:ext cx="9467349" cy="6858000"/>
          </a:xfrm>
          <a:prstGeom prst="rect">
            <a:avLst/>
          </a:prstGeom>
        </p:spPr>
      </p:pic>
      <p:sp>
        <p:nvSpPr>
          <p:cNvPr id="5" name="TextBox 4"/>
          <p:cNvSpPr txBox="1"/>
          <p:nvPr/>
        </p:nvSpPr>
        <p:spPr>
          <a:xfrm>
            <a:off x="4443210" y="2228671"/>
            <a:ext cx="4172755" cy="1200329"/>
          </a:xfrm>
          <a:prstGeom prst="rect">
            <a:avLst/>
          </a:prstGeom>
          <a:noFill/>
        </p:spPr>
        <p:txBody>
          <a:bodyPr wrap="square" rtlCol="0">
            <a:spAutoFit/>
          </a:bodyPr>
          <a:lstStyle/>
          <a:p>
            <a:r>
              <a:rPr lang="en-GB" sz="2400" b="1" dirty="0" smtClean="0"/>
              <a:t>There is a 45% chance of getting a run of 5 heads or tails when you toss a coin 20 times</a:t>
            </a:r>
            <a:endParaRPr lang="en-GB" sz="2400" b="1" dirty="0"/>
          </a:p>
        </p:txBody>
      </p:sp>
      <p:cxnSp>
        <p:nvCxnSpPr>
          <p:cNvPr id="8" name="Straight Arrow Connector 7"/>
          <p:cNvCxnSpPr>
            <a:stCxn id="5" idx="1"/>
          </p:cNvCxnSpPr>
          <p:nvPr/>
        </p:nvCxnSpPr>
        <p:spPr>
          <a:xfrm flipH="1">
            <a:off x="3374265" y="2828836"/>
            <a:ext cx="1068945" cy="73861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5445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484</Words>
  <Application>Microsoft Office PowerPoint</Application>
  <PresentationFormat>Widescreen</PresentationFormat>
  <Paragraphs>61</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Anthony Clohesy</cp:lastModifiedBy>
  <cp:revision>13</cp:revision>
  <dcterms:created xsi:type="dcterms:W3CDTF">2013-10-24T08:29:55Z</dcterms:created>
  <dcterms:modified xsi:type="dcterms:W3CDTF">2015-11-03T13:45:57Z</dcterms:modified>
</cp:coreProperties>
</file>