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9" r:id="rId4"/>
    <p:sldId id="258" r:id="rId5"/>
    <p:sldId id="257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FFCC00"/>
    <a:srgbClr val="00D7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60" d="100"/>
          <a:sy n="60" d="100"/>
        </p:scale>
        <p:origin x="1140" y="3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0993C-6DEC-4C39-AED6-34A104C525BA}" type="datetimeFigureOut">
              <a:rPr lang="en-GB" smtClean="0"/>
              <a:t>03/11/2015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C9F38-20A2-4F4B-A31D-D0CD51EFED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9336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0993C-6DEC-4C39-AED6-34A104C525BA}" type="datetimeFigureOut">
              <a:rPr lang="en-GB" smtClean="0"/>
              <a:t>03/11/2015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C9F38-20A2-4F4B-A31D-D0CD51EFED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0477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0993C-6DEC-4C39-AED6-34A104C525BA}" type="datetimeFigureOut">
              <a:rPr lang="en-GB" smtClean="0"/>
              <a:t>03/11/2015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C9F38-20A2-4F4B-A31D-D0CD51EFED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4967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0993C-6DEC-4C39-AED6-34A104C525BA}" type="datetimeFigureOut">
              <a:rPr lang="en-GB" smtClean="0"/>
              <a:t>03/11/2015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C9F38-20A2-4F4B-A31D-D0CD51EFED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9118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0993C-6DEC-4C39-AED6-34A104C525BA}" type="datetimeFigureOut">
              <a:rPr lang="en-GB" smtClean="0"/>
              <a:t>03/11/2015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C9F38-20A2-4F4B-A31D-D0CD51EFED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9332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0993C-6DEC-4C39-AED6-34A104C525BA}" type="datetimeFigureOut">
              <a:rPr lang="en-GB" smtClean="0"/>
              <a:t>03/11/2015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C9F38-20A2-4F4B-A31D-D0CD51EFED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1901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0993C-6DEC-4C39-AED6-34A104C525BA}" type="datetimeFigureOut">
              <a:rPr lang="en-GB" smtClean="0"/>
              <a:t>03/11/2015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C9F38-20A2-4F4B-A31D-D0CD51EFED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5483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0993C-6DEC-4C39-AED6-34A104C525BA}" type="datetimeFigureOut">
              <a:rPr lang="en-GB" smtClean="0"/>
              <a:t>03/11/2015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C9F38-20A2-4F4B-A31D-D0CD51EFED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1345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0993C-6DEC-4C39-AED6-34A104C525BA}" type="datetimeFigureOut">
              <a:rPr lang="en-GB" smtClean="0"/>
              <a:t>03/11/2015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C9F38-20A2-4F4B-A31D-D0CD51EFED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0841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0993C-6DEC-4C39-AED6-34A104C525BA}" type="datetimeFigureOut">
              <a:rPr lang="en-GB" smtClean="0"/>
              <a:t>03/11/2015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C9F38-20A2-4F4B-A31D-D0CD51EFED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8402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0993C-6DEC-4C39-AED6-34A104C525BA}" type="datetimeFigureOut">
              <a:rPr lang="en-GB" smtClean="0"/>
              <a:t>03/11/2015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C9F38-20A2-4F4B-A31D-D0CD51EFED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8518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00993C-6DEC-4C39-AED6-34A104C525BA}" type="datetimeFigureOut">
              <a:rPr lang="en-GB" smtClean="0"/>
              <a:t>03/11/2015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5C9F38-20A2-4F4B-A31D-D0CD51EFED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9494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22487" y="216573"/>
            <a:ext cx="6536027" cy="601405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860396" y="2978761"/>
            <a:ext cx="15583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solidFill>
                  <a:srgbClr val="002060"/>
                </a:solidFill>
              </a:rPr>
              <a:t>Teaching maths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085265" y="2402335"/>
            <a:ext cx="15583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solidFill>
                  <a:srgbClr val="7030A0"/>
                </a:solidFill>
              </a:rPr>
              <a:t>Chopping logs</a:t>
            </a:r>
            <a:endParaRPr lang="en-GB" sz="2400" dirty="0">
              <a:solidFill>
                <a:srgbClr val="7030A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81521" y="2301470"/>
            <a:ext cx="15583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solidFill>
                  <a:srgbClr val="FFCC00"/>
                </a:solidFill>
              </a:rPr>
              <a:t>Proof reading</a:t>
            </a:r>
            <a:endParaRPr lang="en-GB" sz="2400" dirty="0">
              <a:solidFill>
                <a:srgbClr val="FFCC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12404" y="4499672"/>
            <a:ext cx="1558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solidFill>
                  <a:srgbClr val="00D7D2"/>
                </a:solidFill>
              </a:rPr>
              <a:t>Plumbing</a:t>
            </a:r>
            <a:endParaRPr lang="en-GB" sz="2400" dirty="0">
              <a:solidFill>
                <a:srgbClr val="00D7D2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692718" y="5933626"/>
            <a:ext cx="27732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rgbClr val="0070C0"/>
                </a:solidFill>
              </a:rPr>
              <a:t>Things I enjoy doing</a:t>
            </a:r>
            <a:endParaRPr lang="en-GB" sz="2400" b="1" dirty="0">
              <a:solidFill>
                <a:srgbClr val="0070C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803036" y="5975388"/>
            <a:ext cx="29621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rgbClr val="00B050"/>
                </a:solidFill>
              </a:rPr>
              <a:t>Things people pay for</a:t>
            </a:r>
            <a:endParaRPr lang="en-GB" sz="2400" b="1" dirty="0">
              <a:solidFill>
                <a:srgbClr val="00B05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109430" y="-80210"/>
            <a:ext cx="29621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rgbClr val="FF0000"/>
                </a:solidFill>
              </a:rPr>
              <a:t>Things I’m good at</a:t>
            </a:r>
            <a:endParaRPr lang="en-GB" sz="2400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903646" y="4113039"/>
            <a:ext cx="15583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solidFill>
                  <a:srgbClr val="00B050"/>
                </a:solidFill>
              </a:rPr>
              <a:t>Interior decorating</a:t>
            </a:r>
            <a:endParaRPr lang="en-GB" sz="2400" dirty="0">
              <a:solidFill>
                <a:srgbClr val="00B05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620266" y="4305741"/>
            <a:ext cx="16946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solidFill>
                  <a:srgbClr val="0070C0"/>
                </a:solidFill>
              </a:rPr>
              <a:t>Singing</a:t>
            </a:r>
            <a:endParaRPr lang="en-GB" sz="2400" dirty="0">
              <a:solidFill>
                <a:srgbClr val="0070C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788190" y="1061546"/>
            <a:ext cx="17382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solidFill>
                  <a:srgbClr val="FF0000"/>
                </a:solidFill>
              </a:rPr>
              <a:t>Untangling rope</a:t>
            </a:r>
            <a:endParaRPr lang="en-GB" sz="2400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600361" y="956506"/>
            <a:ext cx="22966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chemeClr val="bg1">
                    <a:lumMod val="50000"/>
                  </a:schemeClr>
                </a:solidFill>
              </a:rPr>
              <a:t>Find a way to make it pay?</a:t>
            </a:r>
            <a:endParaRPr lang="en-GB" sz="2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89836" y="905109"/>
            <a:ext cx="24598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chemeClr val="bg1">
                    <a:lumMod val="50000"/>
                  </a:schemeClr>
                </a:solidFill>
              </a:rPr>
              <a:t>Find a way to make it fun?</a:t>
            </a:r>
            <a:endParaRPr lang="en-GB" sz="2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044900" y="6049529"/>
            <a:ext cx="27303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/>
            <a:r>
              <a:rPr lang="en-GB" sz="2400" b="1" dirty="0" smtClean="0">
                <a:solidFill>
                  <a:schemeClr val="bg1">
                    <a:lumMod val="50000"/>
                  </a:schemeClr>
                </a:solidFill>
              </a:rPr>
              <a:t>Find a way to get better at it?</a:t>
            </a:r>
            <a:endParaRPr lang="en-GB" sz="2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771816" y="2622961"/>
            <a:ext cx="29621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/>
            <a:r>
              <a:rPr lang="en-GB" sz="2800" b="1" dirty="0" smtClean="0">
                <a:solidFill>
                  <a:schemeClr val="bg1">
                    <a:lumMod val="50000"/>
                  </a:schemeClr>
                </a:solidFill>
              </a:rPr>
              <a:t>Perfect career</a:t>
            </a:r>
            <a:endParaRPr lang="en-GB" sz="2800" b="1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2481943" y="1408699"/>
            <a:ext cx="1332411" cy="993636"/>
          </a:xfrm>
          <a:prstGeom prst="straightConnector1">
            <a:avLst/>
          </a:prstGeom>
          <a:ln w="76200">
            <a:solidFill>
              <a:srgbClr val="FFCC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>
            <a:off x="7416567" y="1736106"/>
            <a:ext cx="1441947" cy="766877"/>
          </a:xfrm>
          <a:prstGeom prst="straightConnector1">
            <a:avLst/>
          </a:prstGeom>
          <a:ln w="762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V="1">
            <a:off x="5639568" y="5165558"/>
            <a:ext cx="0" cy="960088"/>
          </a:xfrm>
          <a:prstGeom prst="straightConnector1">
            <a:avLst/>
          </a:prstGeom>
          <a:ln w="76200">
            <a:solidFill>
              <a:srgbClr val="00FF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>
            <a:off x="6254770" y="2950491"/>
            <a:ext cx="2969441" cy="659834"/>
          </a:xfrm>
          <a:prstGeom prst="straightConnector1">
            <a:avLst/>
          </a:prstGeom>
          <a:ln w="76200">
            <a:solidFill>
              <a:schemeClr val="accent1">
                <a:lumMod val="50000"/>
              </a:schemeClr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3483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6" grpId="0"/>
      <p:bldP spid="19" grpId="0"/>
      <p:bldP spid="20" grpId="0"/>
      <p:bldP spid="22" grpId="0"/>
      <p:bldP spid="23" grpId="0"/>
      <p:bldP spid="24" grpId="0"/>
      <p:bldP spid="2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22487" y="376993"/>
            <a:ext cx="6536027" cy="601405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833753" y="3438188"/>
            <a:ext cx="1558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Pancakes!</a:t>
            </a:r>
            <a:endParaRPr lang="en-GB" sz="2400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6085265" y="2562755"/>
            <a:ext cx="1558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Pasta</a:t>
            </a:r>
            <a:endParaRPr lang="en-GB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3526659" y="2739188"/>
            <a:ext cx="1558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Batter</a:t>
            </a:r>
            <a:endParaRPr lang="en-GB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4812404" y="4660092"/>
            <a:ext cx="1558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err="1" smtClean="0"/>
              <a:t>Omlette</a:t>
            </a:r>
            <a:endParaRPr lang="en-GB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6866761" y="6035831"/>
            <a:ext cx="1633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smtClean="0"/>
              <a:t>Egg</a:t>
            </a:r>
            <a:endParaRPr lang="en-GB" sz="2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1715030" y="6135808"/>
            <a:ext cx="30501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smtClean="0"/>
              <a:t>Milk</a:t>
            </a:r>
            <a:endParaRPr lang="en-GB" sz="2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4109430" y="0"/>
            <a:ext cx="29621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smtClean="0"/>
              <a:t>Flour</a:t>
            </a:r>
            <a:endParaRPr lang="en-GB" sz="24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2963481" y="4313921"/>
            <a:ext cx="1558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Milk</a:t>
            </a:r>
            <a:endParaRPr lang="en-GB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6951907" y="4328400"/>
            <a:ext cx="10233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Egg</a:t>
            </a:r>
            <a:endParaRPr lang="en-GB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4788190" y="1221966"/>
            <a:ext cx="19045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Flour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591585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6" grpId="0"/>
      <p:bldP spid="19" grpId="0"/>
      <p:bldP spid="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22487" y="376993"/>
            <a:ext cx="6536027" cy="601405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870360" y="3228984"/>
            <a:ext cx="15583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Toyota Corolla</a:t>
            </a:r>
            <a:endParaRPr lang="en-GB" sz="2400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6085265" y="2562755"/>
            <a:ext cx="15583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Toyota</a:t>
            </a:r>
          </a:p>
          <a:p>
            <a:pPr algn="ctr"/>
            <a:r>
              <a:rPr lang="en-GB" sz="2400" dirty="0" smtClean="0"/>
              <a:t>Prius</a:t>
            </a:r>
            <a:endParaRPr lang="en-GB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3526659" y="2739188"/>
            <a:ext cx="15583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Toyota</a:t>
            </a:r>
          </a:p>
          <a:p>
            <a:pPr algn="ctr"/>
            <a:r>
              <a:rPr lang="en-GB" sz="2400" dirty="0" smtClean="0"/>
              <a:t>Previa</a:t>
            </a:r>
            <a:endParaRPr lang="en-GB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4812404" y="4660092"/>
            <a:ext cx="15583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Peugeot 106</a:t>
            </a:r>
            <a:endParaRPr lang="en-GB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6692717" y="6094046"/>
            <a:ext cx="39452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/>
              <a:t>Better than 40mpg</a:t>
            </a:r>
            <a:endParaRPr lang="en-GB" sz="2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1715030" y="6135808"/>
            <a:ext cx="30501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/>
              <a:t>Under £1500</a:t>
            </a:r>
            <a:endParaRPr lang="en-GB" sz="2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4109430" y="0"/>
            <a:ext cx="29621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/>
              <a:t>Toyota</a:t>
            </a:r>
            <a:endParaRPr lang="en-GB" sz="24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2963481" y="4313921"/>
            <a:ext cx="15583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Vauxhall Corsa</a:t>
            </a:r>
            <a:endParaRPr lang="en-GB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6951907" y="4328400"/>
            <a:ext cx="10233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VW Golf</a:t>
            </a:r>
            <a:endParaRPr lang="en-GB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4788190" y="1221966"/>
            <a:ext cx="19045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Toyota</a:t>
            </a:r>
          </a:p>
          <a:p>
            <a:pPr algn="ctr"/>
            <a:r>
              <a:rPr lang="en-GB" sz="2400" dirty="0" smtClean="0"/>
              <a:t>Hilux</a:t>
            </a:r>
            <a:endParaRPr lang="en-GB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8206157" y="1908191"/>
            <a:ext cx="19045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Bugatti Veyron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680467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6" grpId="0"/>
      <p:bldP spid="19" grpId="0"/>
      <p:bldP spid="20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7386" y="897231"/>
            <a:ext cx="8110415" cy="548080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-27071" y="109010"/>
            <a:ext cx="29621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Put the following Pixar movies in the Venn diagram:</a:t>
            </a:r>
            <a:endParaRPr lang="en-GB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51153" y="1156250"/>
            <a:ext cx="217140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Toy Story</a:t>
            </a:r>
          </a:p>
          <a:p>
            <a:r>
              <a:rPr lang="en-GB" sz="2400" dirty="0" smtClean="0"/>
              <a:t>A Bug's Life</a:t>
            </a:r>
          </a:p>
          <a:p>
            <a:r>
              <a:rPr lang="en-GB" sz="2400" dirty="0" smtClean="0"/>
              <a:t>Monsters, </a:t>
            </a:r>
            <a:r>
              <a:rPr lang="en-GB" sz="2400" dirty="0" err="1" smtClean="0"/>
              <a:t>Inc</a:t>
            </a:r>
            <a:endParaRPr lang="en-GB" sz="2400" dirty="0" smtClean="0"/>
          </a:p>
          <a:p>
            <a:r>
              <a:rPr lang="en-GB" sz="2400" dirty="0" smtClean="0"/>
              <a:t>Finding Nemo</a:t>
            </a:r>
          </a:p>
          <a:p>
            <a:r>
              <a:rPr lang="en-GB" sz="2400" dirty="0" smtClean="0"/>
              <a:t>The Incredibles</a:t>
            </a:r>
          </a:p>
          <a:p>
            <a:r>
              <a:rPr lang="en-GB" sz="2400" dirty="0" smtClean="0"/>
              <a:t>Cars</a:t>
            </a:r>
          </a:p>
          <a:p>
            <a:r>
              <a:rPr lang="en-GB" sz="2400" dirty="0" smtClean="0"/>
              <a:t>Ratatouille</a:t>
            </a:r>
          </a:p>
          <a:p>
            <a:r>
              <a:rPr lang="en-GB" sz="2400" dirty="0" smtClean="0"/>
              <a:t>WALL-E</a:t>
            </a:r>
          </a:p>
          <a:p>
            <a:r>
              <a:rPr lang="en-GB" sz="2400" dirty="0" smtClean="0"/>
              <a:t>Up</a:t>
            </a:r>
          </a:p>
          <a:p>
            <a:r>
              <a:rPr lang="en-GB" sz="2400" dirty="0" smtClean="0"/>
              <a:t>Brave</a:t>
            </a:r>
            <a:endParaRPr lang="en-GB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2935072" y="235918"/>
            <a:ext cx="33375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rgbClr val="0070C0"/>
                </a:solidFill>
              </a:rPr>
              <a:t>Main character</a:t>
            </a:r>
          </a:p>
          <a:p>
            <a:pPr algn="ctr"/>
            <a:r>
              <a:rPr lang="en-GB" sz="2400" b="1" dirty="0" smtClean="0">
                <a:solidFill>
                  <a:srgbClr val="0070C0"/>
                </a:solidFill>
              </a:rPr>
              <a:t>doesn’t need to breathe</a:t>
            </a:r>
            <a:endParaRPr lang="en-GB" sz="2400" b="1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619741" y="235917"/>
            <a:ext cx="34568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rgbClr val="FF0000"/>
                </a:solidFill>
              </a:rPr>
              <a:t>Main character</a:t>
            </a:r>
          </a:p>
          <a:p>
            <a:pPr algn="ctr"/>
            <a:r>
              <a:rPr lang="en-GB" sz="2400" b="1" dirty="0" smtClean="0">
                <a:solidFill>
                  <a:srgbClr val="FF0000"/>
                </a:solidFill>
              </a:rPr>
              <a:t>would fit in a pencil case</a:t>
            </a:r>
            <a:endParaRPr lang="en-GB" sz="24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96238" y="2919045"/>
            <a:ext cx="21714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solidFill>
                  <a:srgbClr val="7030A0"/>
                </a:solidFill>
              </a:rPr>
              <a:t>Toy Story</a:t>
            </a:r>
          </a:p>
          <a:p>
            <a:pPr algn="ctr"/>
            <a:endParaRPr lang="en-GB" sz="2400" dirty="0">
              <a:solidFill>
                <a:srgbClr val="7030A0"/>
              </a:solidFill>
            </a:endParaRPr>
          </a:p>
          <a:p>
            <a:pPr algn="ctr"/>
            <a:r>
              <a:rPr lang="en-GB" sz="2400" dirty="0" smtClean="0">
                <a:solidFill>
                  <a:srgbClr val="7030A0"/>
                </a:solidFill>
              </a:rPr>
              <a:t>Finding Nemo</a:t>
            </a:r>
            <a:endParaRPr lang="en-GB" sz="2400" dirty="0">
              <a:solidFill>
                <a:srgbClr val="7030A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677508" y="2919045"/>
            <a:ext cx="21714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solidFill>
                  <a:srgbClr val="FF0000"/>
                </a:solidFill>
              </a:rPr>
              <a:t>A Bug's Life</a:t>
            </a:r>
          </a:p>
          <a:p>
            <a:pPr algn="ctr"/>
            <a:endParaRPr lang="en-GB" sz="2400" dirty="0" smtClean="0">
              <a:solidFill>
                <a:srgbClr val="FF0000"/>
              </a:solidFill>
            </a:endParaRPr>
          </a:p>
          <a:p>
            <a:pPr algn="ctr"/>
            <a:r>
              <a:rPr lang="en-GB" sz="2400" dirty="0" smtClean="0">
                <a:solidFill>
                  <a:srgbClr val="FF0000"/>
                </a:solidFill>
              </a:rPr>
              <a:t>Ratatouille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164049" y="3049076"/>
            <a:ext cx="217140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Up</a:t>
            </a:r>
          </a:p>
          <a:p>
            <a:endParaRPr lang="en-GB" sz="2400" dirty="0" smtClean="0"/>
          </a:p>
          <a:p>
            <a:r>
              <a:rPr lang="en-GB" sz="2400" dirty="0" smtClean="0"/>
              <a:t>Brave</a:t>
            </a:r>
          </a:p>
          <a:p>
            <a:endParaRPr lang="en-GB" sz="2400" dirty="0" smtClean="0"/>
          </a:p>
          <a:p>
            <a:r>
              <a:rPr lang="en-GB" sz="2400" dirty="0" smtClean="0"/>
              <a:t>Monsters, </a:t>
            </a:r>
            <a:r>
              <a:rPr lang="en-GB" sz="2400" dirty="0" err="1" smtClean="0"/>
              <a:t>Inc</a:t>
            </a:r>
            <a:endParaRPr lang="en-GB" sz="2400" dirty="0" smtClean="0"/>
          </a:p>
          <a:p>
            <a:endParaRPr lang="en-GB" sz="2400" dirty="0" smtClean="0"/>
          </a:p>
          <a:p>
            <a:r>
              <a:rPr lang="en-GB" sz="2400" dirty="0" smtClean="0"/>
              <a:t>The </a:t>
            </a:r>
            <a:r>
              <a:rPr lang="en-GB" sz="2400" dirty="0"/>
              <a:t>Incredibles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738470" y="2806858"/>
            <a:ext cx="21714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solidFill>
                  <a:srgbClr val="0070C0"/>
                </a:solidFill>
              </a:rPr>
              <a:t>Cars</a:t>
            </a:r>
          </a:p>
          <a:p>
            <a:pPr algn="ctr"/>
            <a:endParaRPr lang="en-GB" sz="2400" dirty="0" smtClean="0">
              <a:solidFill>
                <a:srgbClr val="0070C0"/>
              </a:solidFill>
            </a:endParaRPr>
          </a:p>
          <a:p>
            <a:pPr algn="ctr"/>
            <a:r>
              <a:rPr lang="en-GB" sz="2400" dirty="0" smtClean="0">
                <a:solidFill>
                  <a:srgbClr val="0070C0"/>
                </a:solidFill>
              </a:rPr>
              <a:t>WALL-E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703521" y="4100980"/>
            <a:ext cx="4189028" cy="23083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What is the chance of a movie from the list chosen at random having a main character who:</a:t>
            </a:r>
          </a:p>
          <a:p>
            <a:pPr marL="342900" indent="-342900">
              <a:buAutoNum type="alphaLcParenR"/>
            </a:pPr>
            <a:r>
              <a:rPr lang="en-GB" sz="2400" dirty="0" smtClean="0"/>
              <a:t>Fits in a pencil case?</a:t>
            </a:r>
          </a:p>
          <a:p>
            <a:pPr marL="342900" indent="-342900">
              <a:buAutoNum type="alphaLcParenR"/>
            </a:pPr>
            <a:r>
              <a:rPr lang="en-GB" sz="2400" dirty="0" smtClean="0"/>
              <a:t>Doesn’t need to breathe?</a:t>
            </a:r>
          </a:p>
          <a:p>
            <a:pPr marL="342900" indent="-342900">
              <a:buAutoNum type="alphaLcParenR"/>
            </a:pPr>
            <a:r>
              <a:rPr lang="en-GB" sz="2400" dirty="0" smtClean="0"/>
              <a:t>Both?</a:t>
            </a:r>
          </a:p>
        </p:txBody>
      </p:sp>
    </p:spTree>
    <p:extLst>
      <p:ext uri="{BB962C8B-B14F-4D97-AF65-F5344CB8AC3E}">
        <p14:creationId xmlns:p14="http://schemas.microsoft.com/office/powerpoint/2010/main" val="4077125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4466" y="376993"/>
            <a:ext cx="6536027" cy="601405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864697" y="6094046"/>
            <a:ext cx="27732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/>
              <a:t>Multiples of 5</a:t>
            </a:r>
            <a:endParaRPr lang="en-GB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975015" y="6135808"/>
            <a:ext cx="29621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/>
              <a:t>Factors of 60</a:t>
            </a:r>
            <a:endParaRPr lang="en-GB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281409" y="0"/>
            <a:ext cx="29621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/>
              <a:t>Prime Numbers</a:t>
            </a:r>
            <a:endParaRPr lang="en-GB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243163" y="3604882"/>
            <a:ext cx="4147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0070C0"/>
                </a:solidFill>
              </a:rPr>
              <a:t>1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182905" y="2727943"/>
            <a:ext cx="4147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0070C0"/>
                </a:solidFill>
              </a:rPr>
              <a:t>2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24611" y="2462033"/>
            <a:ext cx="4147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0070C0"/>
                </a:solidFill>
              </a:rPr>
              <a:t>3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886889" y="4080644"/>
            <a:ext cx="4147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0070C0"/>
                </a:solidFill>
              </a:rPr>
              <a:t>4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608119" y="3330556"/>
            <a:ext cx="4147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0070C0"/>
                </a:solidFill>
              </a:rPr>
              <a:t>5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282876" y="4667506"/>
            <a:ext cx="4147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0070C0"/>
                </a:solidFill>
              </a:rPr>
              <a:t>6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094643" y="610457"/>
            <a:ext cx="4147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0070C0"/>
                </a:solidFill>
              </a:rPr>
              <a:t>7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342576" y="1677257"/>
            <a:ext cx="4147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0070C0"/>
                </a:solidFill>
              </a:rPr>
              <a:t>8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030493" y="2337579"/>
            <a:ext cx="4147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0070C0"/>
                </a:solidFill>
              </a:rPr>
              <a:t>9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094642" y="4491163"/>
            <a:ext cx="6034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0070C0"/>
                </a:solidFill>
              </a:rPr>
              <a:t>10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028830" y="838658"/>
            <a:ext cx="6034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0070C0"/>
                </a:solidFill>
              </a:rPr>
              <a:t>11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182905" y="5248772"/>
            <a:ext cx="6034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0070C0"/>
                </a:solidFill>
              </a:rPr>
              <a:t>12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156021" y="1415647"/>
            <a:ext cx="6034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0070C0"/>
                </a:solidFill>
              </a:rPr>
              <a:t>13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0259483" y="3218355"/>
            <a:ext cx="6034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0070C0"/>
                </a:solidFill>
              </a:rPr>
              <a:t>14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567658" y="4864401"/>
            <a:ext cx="6034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0070C0"/>
                </a:solidFill>
              </a:rPr>
              <a:t>15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0112520" y="4099992"/>
            <a:ext cx="6034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0070C0"/>
                </a:solidFill>
              </a:rPr>
              <a:t>16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261204" y="1588118"/>
            <a:ext cx="6034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0070C0"/>
                </a:solidFill>
              </a:rPr>
              <a:t>17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0633100" y="4910504"/>
            <a:ext cx="6034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0070C0"/>
                </a:solidFill>
              </a:rPr>
              <a:t>18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246817" y="1580284"/>
            <a:ext cx="6034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0070C0"/>
                </a:solidFill>
              </a:rPr>
              <a:t>19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997405" y="4544142"/>
            <a:ext cx="6034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0070C0"/>
                </a:solidFill>
              </a:rPr>
              <a:t>20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059540" y="9596"/>
            <a:ext cx="29621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Place all the whole numbers from 1 to 30 in the Venn diagram:</a:t>
            </a:r>
            <a:endParaRPr lang="en-GB" sz="24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11364236" y="1849728"/>
            <a:ext cx="6034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0070C0"/>
                </a:solidFill>
              </a:rPr>
              <a:t>21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1236593" y="2441499"/>
            <a:ext cx="6034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0070C0"/>
                </a:solidFill>
              </a:rPr>
              <a:t>22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544721" y="1836818"/>
            <a:ext cx="6034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0070C0"/>
                </a:solidFill>
              </a:rPr>
              <a:t>23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1523789" y="3073958"/>
            <a:ext cx="6034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0070C0"/>
                </a:solidFill>
              </a:rPr>
              <a:t>24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8358842" y="4676632"/>
            <a:ext cx="6034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0070C0"/>
                </a:solidFill>
              </a:rPr>
              <a:t>25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1236593" y="3786082"/>
            <a:ext cx="6034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0070C0"/>
                </a:solidFill>
              </a:rPr>
              <a:t>26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1634891" y="4348293"/>
            <a:ext cx="6034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0070C0"/>
                </a:solidFill>
              </a:rPr>
              <a:t>27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1484872" y="5014383"/>
            <a:ext cx="6034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0070C0"/>
                </a:solidFill>
              </a:rPr>
              <a:t>28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8042355" y="1684059"/>
            <a:ext cx="6034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0070C0"/>
                </a:solidFill>
              </a:rPr>
              <a:t>29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567215" y="5335241"/>
            <a:ext cx="6034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0070C0"/>
                </a:solidFill>
              </a:rPr>
              <a:t>30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63728" y="1260361"/>
            <a:ext cx="3624220" cy="34163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I pick a number between 1 and 30.  What is the chance that it:</a:t>
            </a:r>
          </a:p>
          <a:p>
            <a:pPr marL="342900" indent="-342900">
              <a:buAutoNum type="alphaLcParenR"/>
            </a:pPr>
            <a:r>
              <a:rPr lang="en-GB" sz="2400" dirty="0" smtClean="0"/>
              <a:t>Is either a factor of 60 or a multiple of 5?</a:t>
            </a:r>
          </a:p>
          <a:p>
            <a:pPr marL="342900" indent="-342900">
              <a:buAutoNum type="alphaLcParenR"/>
            </a:pPr>
            <a:r>
              <a:rPr lang="en-GB" sz="2400" dirty="0" smtClean="0"/>
              <a:t>Is a prime factor of 60?</a:t>
            </a:r>
          </a:p>
          <a:p>
            <a:pPr marL="342900" indent="-342900">
              <a:buAutoNum type="alphaLcParenR"/>
            </a:pPr>
            <a:r>
              <a:rPr lang="en-GB" sz="2400" dirty="0" smtClean="0"/>
              <a:t>Is a prime multiple of 5?</a:t>
            </a:r>
          </a:p>
          <a:p>
            <a:pPr marL="342900" indent="-342900">
              <a:buAutoNum type="alphaLcParenR"/>
            </a:pPr>
            <a:r>
              <a:rPr lang="en-GB" sz="2400" dirty="0" smtClean="0"/>
              <a:t>Is not a factor of 60, multiple of 5 or a prime?</a:t>
            </a:r>
          </a:p>
        </p:txBody>
      </p:sp>
    </p:spTree>
    <p:extLst>
      <p:ext uri="{BB962C8B-B14F-4D97-AF65-F5344CB8AC3E}">
        <p14:creationId xmlns:p14="http://schemas.microsoft.com/office/powerpoint/2010/main" val="3757445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 cstate="print"/>
          <a:srcRect l="1093"/>
          <a:stretch>
            <a:fillRect/>
          </a:stretch>
        </p:blipFill>
        <p:spPr bwMode="auto">
          <a:xfrm>
            <a:off x="0" y="0"/>
            <a:ext cx="499700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94630" y="273340"/>
            <a:ext cx="7397370" cy="4339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76169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15156"/>
            <a:ext cx="6193597" cy="45076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/>
          <a:srcRect t="1621"/>
          <a:stretch/>
        </p:blipFill>
        <p:spPr>
          <a:xfrm>
            <a:off x="6193597" y="771202"/>
            <a:ext cx="5998403" cy="4580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34309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</TotalTime>
  <Words>283</Words>
  <Application>Microsoft Office PowerPoint</Application>
  <PresentationFormat>Widescreen</PresentationFormat>
  <Paragraphs>112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Torch Academy Gateway Trust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Anthony Clohesy</dc:creator>
  <cp:lastModifiedBy>Anthony Clohesy</cp:lastModifiedBy>
  <cp:revision>17</cp:revision>
  <dcterms:created xsi:type="dcterms:W3CDTF">2015-10-19T10:00:45Z</dcterms:created>
  <dcterms:modified xsi:type="dcterms:W3CDTF">2015-11-03T14:34:47Z</dcterms:modified>
</cp:coreProperties>
</file>