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300"/>
    <a:srgbClr val="09E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071B-BCFB-4600-9EDC-99A2976379B0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BB81-4BB8-47EF-8311-D85DBD832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071B-BCFB-4600-9EDC-99A2976379B0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BB81-4BB8-47EF-8311-D85DBD832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1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071B-BCFB-4600-9EDC-99A2976379B0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BB81-4BB8-47EF-8311-D85DBD832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5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071B-BCFB-4600-9EDC-99A2976379B0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BB81-4BB8-47EF-8311-D85DBD832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08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071B-BCFB-4600-9EDC-99A2976379B0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BB81-4BB8-47EF-8311-D85DBD832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69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071B-BCFB-4600-9EDC-99A2976379B0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BB81-4BB8-47EF-8311-D85DBD832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18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071B-BCFB-4600-9EDC-99A2976379B0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BB81-4BB8-47EF-8311-D85DBD832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36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071B-BCFB-4600-9EDC-99A2976379B0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BB81-4BB8-47EF-8311-D85DBD832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74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071B-BCFB-4600-9EDC-99A2976379B0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BB81-4BB8-47EF-8311-D85DBD832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68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071B-BCFB-4600-9EDC-99A2976379B0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BB81-4BB8-47EF-8311-D85DBD832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4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071B-BCFB-4600-9EDC-99A2976379B0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BB81-4BB8-47EF-8311-D85DBD832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09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9071B-BCFB-4600-9EDC-99A2976379B0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CBB81-4BB8-47EF-8311-D85DBD832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77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.png"/><Relationship Id="rId7" Type="http://schemas.openxmlformats.org/officeDocument/2006/relationships/image" Target="../media/image1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Relationship Id="rId9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c3h5n3o9.com/images/dev/wankel_cycle_anim_retin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" y="4750892"/>
            <a:ext cx="2107107" cy="210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784" y="1151899"/>
            <a:ext cx="4059505" cy="4018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499" y="4954046"/>
            <a:ext cx="2685063" cy="19039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10309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 built a coffee-table which fits exactly between the wall and the sofa, </a:t>
            </a:r>
            <a:r>
              <a:rPr lang="en-GB" sz="3600" i="1" dirty="0" smtClean="0"/>
              <a:t>no matter which way round I turn it</a:t>
            </a:r>
            <a:r>
              <a:rPr lang="en-GB" sz="3600" dirty="0" smtClean="0"/>
              <a:t>.  </a:t>
            </a:r>
            <a:endParaRPr lang="en-GB" sz="3600" dirty="0"/>
          </a:p>
          <a:p>
            <a:r>
              <a:rPr lang="en-GB" sz="3600" b="1" dirty="0" smtClean="0"/>
              <a:t>What shape could it be?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44325" t="12279" r="21328" b="6030"/>
          <a:stretch/>
        </p:blipFill>
        <p:spPr>
          <a:xfrm>
            <a:off x="6483125" y="1154162"/>
            <a:ext cx="3987399" cy="5331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93" y="1754326"/>
            <a:ext cx="60917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70C0"/>
                </a:solidFill>
              </a:rPr>
              <a:t>I have a coin of constant width</a:t>
            </a:r>
          </a:p>
          <a:p>
            <a:r>
              <a:rPr lang="en-GB" sz="3600" dirty="0" smtClean="0">
                <a:solidFill>
                  <a:srgbClr val="0070C0"/>
                </a:solidFill>
              </a:rPr>
              <a:t>(but it isn’t a circle either)</a:t>
            </a:r>
          </a:p>
          <a:p>
            <a:endParaRPr lang="en-GB" sz="3600" dirty="0" smtClean="0"/>
          </a:p>
          <a:p>
            <a:endParaRPr lang="en-GB" sz="3600" dirty="0"/>
          </a:p>
          <a:p>
            <a:r>
              <a:rPr lang="en-GB" sz="3600" dirty="0" smtClean="0">
                <a:solidFill>
                  <a:srgbClr val="00B050"/>
                </a:solidFill>
              </a:rPr>
              <a:t>There is a type of drill bit that</a:t>
            </a:r>
          </a:p>
          <a:p>
            <a:r>
              <a:rPr lang="en-GB" sz="3600" dirty="0" smtClean="0">
                <a:solidFill>
                  <a:srgbClr val="00B050"/>
                </a:solidFill>
              </a:rPr>
              <a:t>can drill square holes (nearly)</a:t>
            </a:r>
          </a:p>
        </p:txBody>
      </p:sp>
      <p:pic>
        <p:nvPicPr>
          <p:cNvPr id="1026" name="Picture 2" descr="http://doublethemoney.info/wp-content/uploads/2015/01/Britannia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 t="6298" r="7622" b="7052"/>
          <a:stretch/>
        </p:blipFill>
        <p:spPr bwMode="auto">
          <a:xfrm>
            <a:off x="2303907" y="2758102"/>
            <a:ext cx="1359550" cy="13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heckyourchange.co.uk/wp-content/uploads/2015/03/20p1982rev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679" y="3013655"/>
            <a:ext cx="1063227" cy="106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30" y="4373315"/>
            <a:ext cx="1594662" cy="159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38610" cy="26374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0"/>
            <a:ext cx="11726228" cy="2662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4"/>
            <a:ext cx="11738610" cy="2637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28574"/>
            <a:ext cx="11738610" cy="2637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1738610" cy="38757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8" y="3891398"/>
            <a:ext cx="3015501" cy="2966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3747" y="3808444"/>
            <a:ext cx="3165832" cy="3132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6837" y="3904296"/>
            <a:ext cx="2983659" cy="29537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36990" y="3895334"/>
            <a:ext cx="2955010" cy="296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0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953" y="3599924"/>
            <a:ext cx="1919047" cy="18505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38" y="17491"/>
            <a:ext cx="2674936" cy="26315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75776" y="0"/>
                <a:ext cx="961622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 smtClean="0"/>
                  <a:t>What is the circumference of a Reuleaux triangle with diameter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3600" b="1" dirty="0" smtClean="0"/>
                  <a:t> </a:t>
                </a:r>
                <a:r>
                  <a:rPr lang="en-GB" sz="3600" dirty="0" smtClean="0"/>
                  <a:t>?</a:t>
                </a:r>
              </a:p>
              <a:p>
                <a:r>
                  <a:rPr lang="en-GB" sz="3600" dirty="0" smtClean="0"/>
                  <a:t>(consider the angle and radius of each arc)</a:t>
                </a: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776" y="0"/>
                <a:ext cx="9616224" cy="1754326"/>
              </a:xfrm>
              <a:prstGeom prst="rect">
                <a:avLst/>
              </a:prstGeom>
              <a:blipFill rotWithShape="0">
                <a:blip r:embed="rId4"/>
                <a:stretch>
                  <a:fillRect l="-1966" t="-5208" b="-121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415519" y="3011740"/>
            <a:ext cx="7653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What is the area?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32749" y="3429410"/>
            <a:ext cx="72417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 smtClean="0">
                <a:solidFill>
                  <a:srgbClr val="00B050"/>
                </a:solidFill>
              </a:rPr>
              <a:t>Hint: Find the area of the blue sector first, then the equilateral triangle then the segments left over.  </a:t>
            </a:r>
            <a:endParaRPr lang="en-GB" b="1" i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10553" y="1659379"/>
                <a:ext cx="7653794" cy="1337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3×</m:t>
                      </m:r>
                      <m:d>
                        <m:dPr>
                          <m:ctrlP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num>
                            <m:den>
                              <m:r>
                                <a:rPr lang="en-GB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360</m:t>
                              </m:r>
                            </m:den>
                          </m:f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×2×</m:t>
                          </m:r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×10</m:t>
                          </m:r>
                        </m:e>
                      </m:d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553" y="1659379"/>
                <a:ext cx="7653794" cy="13371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638" y="2864761"/>
                <a:ext cx="3103808" cy="114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𝑒𝑐𝑡𝑜𝑟</m:t>
                      </m:r>
                      <m:r>
                        <a:rPr lang="en-GB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  <m:r>
                            <a:rPr lang="en-GB" sz="36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36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8" y="2864761"/>
                <a:ext cx="3103808" cy="11443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0" y="4129434"/>
                <a:ext cx="3856019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𝑇𝑟𝑖𝑎𝑛𝑔𝑙𝑒</m:t>
                      </m:r>
                      <m:r>
                        <a:rPr lang="en-GB" sz="36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ad>
                        <m:radPr>
                          <m:degHide m:val="on"/>
                          <m:ctrlPr>
                            <a:rPr lang="en-GB" sz="36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6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29434"/>
                <a:ext cx="3856019" cy="7116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885" y="4841104"/>
                <a:ext cx="5002179" cy="114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D6A300"/>
                          </a:solidFill>
                          <a:latin typeface="Cambria Math" panose="02040503050406030204" pitchFamily="18" charset="0"/>
                        </a:rPr>
                        <m:t>𝑆𝑒𝑔𝑚𝑒𝑛𝑡</m:t>
                      </m:r>
                      <m:r>
                        <a:rPr lang="en-GB" sz="3600" b="0" i="1" smtClean="0">
                          <a:solidFill>
                            <a:srgbClr val="D6A3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smtClean="0">
                              <a:solidFill>
                                <a:srgbClr val="D6A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D6A30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en-GB" sz="3600" b="0" i="1" smtClean="0">
                              <a:solidFill>
                                <a:srgbClr val="D6A3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D6A3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3600" b="0" i="1" smtClean="0">
                          <a:solidFill>
                            <a:srgbClr val="D6A300"/>
                          </a:solidFill>
                          <a:latin typeface="Cambria Math" panose="02040503050406030204" pitchFamily="18" charset="0"/>
                        </a:rPr>
                        <m:t>−25</m:t>
                      </m:r>
                      <m:rad>
                        <m:radPr>
                          <m:degHide m:val="on"/>
                          <m:ctrlPr>
                            <a:rPr lang="en-GB" sz="3600" b="0" i="1" smtClean="0">
                              <a:solidFill>
                                <a:srgbClr val="D6A3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600" b="0" i="1" smtClean="0">
                              <a:solidFill>
                                <a:srgbClr val="D6A3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5" y="4841104"/>
                <a:ext cx="5002179" cy="114435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0" y="5782610"/>
                <a:ext cx="12153614" cy="1001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b="1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Half a circle , minus two </a:t>
                </a:r>
                <a:r>
                  <a:rPr lang="en-GB" sz="3600" b="1" i="1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triangles</a:t>
                </a:r>
                <a:r>
                  <a:rPr lang="en-GB" sz="3600" b="1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GB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GB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GB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ad>
                      <m:radPr>
                        <m:degHide m:val="on"/>
                        <m:ctrlPr>
                          <a:rPr lang="en-GB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82610"/>
                <a:ext cx="12153614" cy="1001493"/>
              </a:xfrm>
              <a:prstGeom prst="rect">
                <a:avLst/>
              </a:prstGeom>
              <a:blipFill rotWithShape="0">
                <a:blip r:embed="rId9"/>
                <a:stretch>
                  <a:fillRect l="-802" b="-152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44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136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Anthony Clohesy</cp:lastModifiedBy>
  <cp:revision>17</cp:revision>
  <dcterms:created xsi:type="dcterms:W3CDTF">2014-07-05T11:24:25Z</dcterms:created>
  <dcterms:modified xsi:type="dcterms:W3CDTF">2016-06-17T13:04:28Z</dcterms:modified>
</cp:coreProperties>
</file>