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305" autoAdjust="0"/>
  </p:normalViewPr>
  <p:slideViewPr>
    <p:cSldViewPr snapToGrid="0">
      <p:cViewPr varScale="1">
        <p:scale>
          <a:sx n="67" d="100"/>
          <a:sy n="67" d="100"/>
        </p:scale>
        <p:origin x="204" y="78"/>
      </p:cViewPr>
      <p:guideLst/>
    </p:cSldViewPr>
  </p:slideViewPr>
  <p:notesTextViewPr>
    <p:cViewPr>
      <p:scale>
        <a:sx n="1" d="1"/>
        <a:sy n="1" d="1"/>
      </p:scale>
      <p:origin x="0" y="-126"/>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6BF27-69A4-4E0B-B0D9-BEE490E6ECF8}" type="datetimeFigureOut">
              <a:rPr lang="en-GB" smtClean="0"/>
              <a:t>02/01/2016</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CD7614-F29D-453A-97ED-D3319A55764C}" type="slidenum">
              <a:rPr lang="en-GB" smtClean="0"/>
              <a:t>‹#›</a:t>
            </a:fld>
            <a:endParaRPr lang="en-GB"/>
          </a:p>
        </p:txBody>
      </p:sp>
    </p:spTree>
    <p:extLst>
      <p:ext uri="{BB962C8B-B14F-4D97-AF65-F5344CB8AC3E}">
        <p14:creationId xmlns:p14="http://schemas.microsoft.com/office/powerpoint/2010/main" val="1020233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Click to successively</a:t>
            </a:r>
            <a:r>
              <a:rPr lang="en-GB" baseline="0" dirty="0" smtClean="0"/>
              <a:t> hide counters.  When the last counter is gone, whoever removed it has lost.  </a:t>
            </a:r>
            <a:endParaRPr lang="en-GB" dirty="0"/>
          </a:p>
        </p:txBody>
      </p:sp>
      <p:sp>
        <p:nvSpPr>
          <p:cNvPr id="4" name="Slide Number Placeholder 3"/>
          <p:cNvSpPr>
            <a:spLocks noGrp="1"/>
          </p:cNvSpPr>
          <p:nvPr>
            <p:ph type="sldNum" sz="quarter" idx="10"/>
          </p:nvPr>
        </p:nvSpPr>
        <p:spPr/>
        <p:txBody>
          <a:bodyPr/>
          <a:lstStyle/>
          <a:p>
            <a:fld id="{C4CD7614-F29D-453A-97ED-D3319A55764C}" type="slidenum">
              <a:rPr lang="en-GB" smtClean="0"/>
              <a:t>2</a:t>
            </a:fld>
            <a:endParaRPr lang="en-GB"/>
          </a:p>
        </p:txBody>
      </p:sp>
    </p:spTree>
    <p:extLst>
      <p:ext uri="{BB962C8B-B14F-4D97-AF65-F5344CB8AC3E}">
        <p14:creationId xmlns:p14="http://schemas.microsoft.com/office/powerpoint/2010/main" val="238781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Click to successively</a:t>
            </a:r>
            <a:r>
              <a:rPr lang="en-GB" baseline="0" dirty="0" smtClean="0"/>
              <a:t> hide counters.  When the last counter is gone, whoever removed it has lost. </a:t>
            </a:r>
            <a:endParaRPr lang="en-GB" dirty="0"/>
          </a:p>
        </p:txBody>
      </p:sp>
      <p:sp>
        <p:nvSpPr>
          <p:cNvPr id="4" name="Slide Number Placeholder 3"/>
          <p:cNvSpPr>
            <a:spLocks noGrp="1"/>
          </p:cNvSpPr>
          <p:nvPr>
            <p:ph type="sldNum" sz="quarter" idx="10"/>
          </p:nvPr>
        </p:nvSpPr>
        <p:spPr/>
        <p:txBody>
          <a:bodyPr/>
          <a:lstStyle/>
          <a:p>
            <a:fld id="{C4CD7614-F29D-453A-97ED-D3319A55764C}" type="slidenum">
              <a:rPr lang="en-GB" smtClean="0"/>
              <a:t>3</a:t>
            </a:fld>
            <a:endParaRPr lang="en-GB"/>
          </a:p>
        </p:txBody>
      </p:sp>
    </p:spTree>
    <p:extLst>
      <p:ext uri="{BB962C8B-B14F-4D97-AF65-F5344CB8AC3E}">
        <p14:creationId xmlns:p14="http://schemas.microsoft.com/office/powerpoint/2010/main" val="310344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50 is not one more than a multiple of 3, so it is not a ‘bad’</a:t>
            </a:r>
            <a:r>
              <a:rPr lang="en-GB" baseline="0" dirty="0" smtClean="0"/>
              <a:t> number.  Since 48 does divide by 3, 49 is the next bad number, so take one counter for your first move (from then on, whatever your opponent does, you do the opposite to keep them on bad numbers).  For 100 counters, you’ll lose if you play against a perfect player, as 100 is a bad number.  You’ll just have to hope they mess up and that you notice when you are not left on </a:t>
            </a:r>
            <a:r>
              <a:rPr lang="en-GB" baseline="0" smtClean="0"/>
              <a:t>a bad number.  </a:t>
            </a:r>
            <a:endParaRPr lang="en-GB"/>
          </a:p>
        </p:txBody>
      </p:sp>
      <p:sp>
        <p:nvSpPr>
          <p:cNvPr id="4" name="Slide Number Placeholder 3"/>
          <p:cNvSpPr>
            <a:spLocks noGrp="1"/>
          </p:cNvSpPr>
          <p:nvPr>
            <p:ph type="sldNum" sz="quarter" idx="10"/>
          </p:nvPr>
        </p:nvSpPr>
        <p:spPr/>
        <p:txBody>
          <a:bodyPr/>
          <a:lstStyle/>
          <a:p>
            <a:fld id="{C4CD7614-F29D-453A-97ED-D3319A55764C}" type="slidenum">
              <a:rPr lang="en-GB" smtClean="0"/>
              <a:t>4</a:t>
            </a:fld>
            <a:endParaRPr lang="en-GB"/>
          </a:p>
        </p:txBody>
      </p:sp>
    </p:spTree>
    <p:extLst>
      <p:ext uri="{BB962C8B-B14F-4D97-AF65-F5344CB8AC3E}">
        <p14:creationId xmlns:p14="http://schemas.microsoft.com/office/powerpoint/2010/main" val="960427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F371D4F-13DE-4618-A6F8-8A1C74E6862A}" type="datetimeFigureOut">
              <a:rPr lang="en-GB" smtClean="0"/>
              <a:t>02/01/2016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390986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371D4F-13DE-4618-A6F8-8A1C74E6862A}" type="datetimeFigureOut">
              <a:rPr lang="en-GB" smtClean="0"/>
              <a:t>02/01/2016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1849394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371D4F-13DE-4618-A6F8-8A1C74E6862A}" type="datetimeFigureOut">
              <a:rPr lang="en-GB" smtClean="0"/>
              <a:t>02/01/2016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2946650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371D4F-13DE-4618-A6F8-8A1C74E6862A}" type="datetimeFigureOut">
              <a:rPr lang="en-GB" smtClean="0"/>
              <a:t>02/01/2016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1968860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371D4F-13DE-4618-A6F8-8A1C74E6862A}" type="datetimeFigureOut">
              <a:rPr lang="en-GB" smtClean="0"/>
              <a:t>02/01/2016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3941838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F371D4F-13DE-4618-A6F8-8A1C74E6862A}" type="datetimeFigureOut">
              <a:rPr lang="en-GB" smtClean="0"/>
              <a:t>02/01/2016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3491321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F371D4F-13DE-4618-A6F8-8A1C74E6862A}" type="datetimeFigureOut">
              <a:rPr lang="en-GB" smtClean="0"/>
              <a:t>02/01/2016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1888431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F371D4F-13DE-4618-A6F8-8A1C74E6862A}" type="datetimeFigureOut">
              <a:rPr lang="en-GB" smtClean="0"/>
              <a:t>02/01/2016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3617555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371D4F-13DE-4618-A6F8-8A1C74E6862A}" type="datetimeFigureOut">
              <a:rPr lang="en-GB" smtClean="0"/>
              <a:t>02/01/2016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963726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371D4F-13DE-4618-A6F8-8A1C74E6862A}" type="datetimeFigureOut">
              <a:rPr lang="en-GB" smtClean="0"/>
              <a:t>02/01/2016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3223520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371D4F-13DE-4618-A6F8-8A1C74E6862A}" type="datetimeFigureOut">
              <a:rPr lang="en-GB" smtClean="0"/>
              <a:t>02/01/2016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B02C83-F1DC-417D-AC0C-32227A1811F8}" type="slidenum">
              <a:rPr lang="en-GB" smtClean="0"/>
              <a:t>‹#›</a:t>
            </a:fld>
            <a:endParaRPr lang="en-GB"/>
          </a:p>
        </p:txBody>
      </p:sp>
    </p:spTree>
    <p:extLst>
      <p:ext uri="{BB962C8B-B14F-4D97-AF65-F5344CB8AC3E}">
        <p14:creationId xmlns:p14="http://schemas.microsoft.com/office/powerpoint/2010/main" val="3338249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71D4F-13DE-4618-A6F8-8A1C74E6862A}" type="datetimeFigureOut">
              <a:rPr lang="en-GB" smtClean="0"/>
              <a:t>02/01/2016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B02C83-F1DC-417D-AC0C-32227A1811F8}" type="slidenum">
              <a:rPr lang="en-GB" smtClean="0"/>
              <a:t>‹#›</a:t>
            </a:fld>
            <a:endParaRPr lang="en-GB"/>
          </a:p>
        </p:txBody>
      </p:sp>
    </p:spTree>
    <p:extLst>
      <p:ext uri="{BB962C8B-B14F-4D97-AF65-F5344CB8AC3E}">
        <p14:creationId xmlns:p14="http://schemas.microsoft.com/office/powerpoint/2010/main" val="405914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 y="1068751"/>
            <a:ext cx="12192000" cy="4708981"/>
          </a:xfrm>
          <a:prstGeom prst="rect">
            <a:avLst/>
          </a:prstGeom>
          <a:noFill/>
        </p:spPr>
        <p:txBody>
          <a:bodyPr wrap="square" rtlCol="0">
            <a:spAutoFit/>
          </a:bodyPr>
          <a:lstStyle/>
          <a:p>
            <a:r>
              <a:rPr lang="en-GB" sz="4800" u="sng" dirty="0" smtClean="0">
                <a:effectLst>
                  <a:outerShdw blurRad="38100" dist="38100" dir="2700000" algn="tl">
                    <a:srgbClr val="000000">
                      <a:alpha val="43137"/>
                    </a:srgbClr>
                  </a:outerShdw>
                </a:effectLst>
              </a:rPr>
              <a:t>The rules:</a:t>
            </a:r>
          </a:p>
          <a:p>
            <a:endParaRPr lang="en-GB" sz="3600" u="sng" dirty="0">
              <a:effectLst>
                <a:outerShdw blurRad="38100" dist="38100" dir="2700000" algn="tl">
                  <a:srgbClr val="000000">
                    <a:alpha val="43137"/>
                  </a:srgbClr>
                </a:outerShdw>
              </a:effectLst>
            </a:endParaRPr>
          </a:p>
          <a:p>
            <a:pPr marL="742950" indent="-742950">
              <a:buAutoNum type="arabicPeriod"/>
            </a:pPr>
            <a:r>
              <a:rPr lang="en-GB" sz="3600" dirty="0" smtClean="0">
                <a:effectLst>
                  <a:outerShdw blurRad="38100" dist="38100" dir="2700000" algn="tl">
                    <a:srgbClr val="000000">
                      <a:alpha val="43137"/>
                    </a:srgbClr>
                  </a:outerShdw>
                </a:effectLst>
              </a:rPr>
              <a:t>Make a pile of objects (</a:t>
            </a:r>
            <a:r>
              <a:rPr lang="en-GB" sz="3600" dirty="0" err="1" smtClean="0">
                <a:effectLst>
                  <a:outerShdw blurRad="38100" dist="38100" dir="2700000" algn="tl">
                    <a:srgbClr val="000000">
                      <a:alpha val="43137"/>
                    </a:srgbClr>
                  </a:outerShdw>
                </a:effectLst>
              </a:rPr>
              <a:t>eg</a:t>
            </a:r>
            <a:r>
              <a:rPr lang="en-GB" sz="3600" dirty="0" smtClean="0">
                <a:effectLst>
                  <a:outerShdw blurRad="38100" dist="38100" dir="2700000" algn="tl">
                    <a:srgbClr val="000000">
                      <a:alpha val="43137"/>
                    </a:srgbClr>
                  </a:outerShdw>
                </a:effectLst>
              </a:rPr>
              <a:t> 10 pencils).  </a:t>
            </a:r>
            <a:endParaRPr lang="en-GB" sz="3600" dirty="0" smtClean="0">
              <a:effectLst>
                <a:outerShdw blurRad="38100" dist="38100" dir="2700000" algn="tl">
                  <a:srgbClr val="000000">
                    <a:alpha val="43137"/>
                  </a:srgbClr>
                </a:outerShdw>
              </a:effectLst>
            </a:endParaRPr>
          </a:p>
          <a:p>
            <a:pPr marL="742950" indent="-742950">
              <a:buAutoNum type="arabicPeriod" startAt="2"/>
            </a:pPr>
            <a:r>
              <a:rPr lang="en-GB" sz="3600" dirty="0" smtClean="0">
                <a:effectLst>
                  <a:outerShdw blurRad="38100" dist="38100" dir="2700000" algn="tl">
                    <a:srgbClr val="000000">
                      <a:alpha val="43137"/>
                    </a:srgbClr>
                  </a:outerShdw>
                </a:effectLst>
              </a:rPr>
              <a:t>Take it in turns to remove </a:t>
            </a:r>
            <a:r>
              <a:rPr lang="en-GB" sz="3600" dirty="0" smtClean="0">
                <a:effectLst>
                  <a:outerShdw blurRad="38100" dist="38100" dir="2700000" algn="tl">
                    <a:srgbClr val="000000">
                      <a:alpha val="43137"/>
                    </a:srgbClr>
                  </a:outerShdw>
                </a:effectLst>
              </a:rPr>
              <a:t>1 or 2 </a:t>
            </a:r>
            <a:r>
              <a:rPr lang="en-GB" sz="3600" dirty="0" smtClean="0">
                <a:effectLst>
                  <a:outerShdw blurRad="38100" dist="38100" dir="2700000" algn="tl">
                    <a:srgbClr val="000000">
                      <a:alpha val="43137"/>
                    </a:srgbClr>
                  </a:outerShdw>
                </a:effectLst>
              </a:rPr>
              <a:t>items from the pile. </a:t>
            </a:r>
          </a:p>
          <a:p>
            <a:pPr marL="742950" indent="-742950">
              <a:buAutoNum type="arabicPeriod" startAt="2"/>
            </a:pPr>
            <a:r>
              <a:rPr lang="en-GB" sz="3600" dirty="0" smtClean="0">
                <a:effectLst>
                  <a:outerShdw blurRad="38100" dist="38100" dir="2700000" algn="tl">
                    <a:srgbClr val="000000">
                      <a:alpha val="43137"/>
                    </a:srgbClr>
                  </a:outerShdw>
                </a:effectLst>
              </a:rPr>
              <a:t>Whoever takes the </a:t>
            </a:r>
            <a:r>
              <a:rPr lang="en-GB" sz="3600" b="1" dirty="0" smtClean="0">
                <a:effectLst>
                  <a:outerShdw blurRad="38100" dist="38100" dir="2700000" algn="tl">
                    <a:srgbClr val="000000">
                      <a:alpha val="43137"/>
                    </a:srgbClr>
                  </a:outerShdw>
                </a:effectLst>
              </a:rPr>
              <a:t>last</a:t>
            </a:r>
            <a:r>
              <a:rPr lang="en-GB" sz="3600" dirty="0" smtClean="0">
                <a:effectLst>
                  <a:outerShdw blurRad="38100" dist="38100" dir="2700000" algn="tl">
                    <a:srgbClr val="000000">
                      <a:alpha val="43137"/>
                    </a:srgbClr>
                  </a:outerShdw>
                </a:effectLst>
              </a:rPr>
              <a:t> object </a:t>
            </a:r>
            <a:r>
              <a:rPr lang="en-GB" sz="3600" b="1" dirty="0" smtClean="0">
                <a:effectLst>
                  <a:outerShdw blurRad="38100" dist="38100" dir="2700000" algn="tl">
                    <a:srgbClr val="000000">
                      <a:alpha val="43137"/>
                    </a:srgbClr>
                  </a:outerShdw>
                </a:effectLst>
              </a:rPr>
              <a:t>loses</a:t>
            </a:r>
            <a:r>
              <a:rPr lang="en-GB" sz="3600" dirty="0" smtClean="0">
                <a:effectLst>
                  <a:outerShdw blurRad="38100" dist="38100" dir="2700000" algn="tl">
                    <a:srgbClr val="000000">
                      <a:alpha val="43137"/>
                    </a:srgbClr>
                  </a:outerShdw>
                </a:effectLst>
              </a:rPr>
              <a:t>.  </a:t>
            </a:r>
          </a:p>
          <a:p>
            <a:pPr marL="742950" indent="-742950">
              <a:buAutoNum type="arabicPeriod" startAt="2"/>
            </a:pPr>
            <a:endParaRPr lang="en-GB" sz="3600" dirty="0">
              <a:effectLst>
                <a:outerShdw blurRad="38100" dist="38100" dir="2700000" algn="tl">
                  <a:srgbClr val="000000">
                    <a:alpha val="43137"/>
                  </a:srgbClr>
                </a:outerShdw>
              </a:effectLst>
            </a:endParaRPr>
          </a:p>
          <a:p>
            <a:r>
              <a:rPr lang="en-GB" sz="3600" dirty="0" smtClean="0">
                <a:effectLst>
                  <a:outerShdw blurRad="38100" dist="38100" dir="2700000" algn="tl">
                    <a:srgbClr val="000000">
                      <a:alpha val="43137"/>
                    </a:srgbClr>
                  </a:outerShdw>
                </a:effectLst>
              </a:rPr>
              <a:t>Is there </a:t>
            </a:r>
            <a:r>
              <a:rPr lang="en-GB" sz="3600" dirty="0" smtClean="0">
                <a:effectLst>
                  <a:outerShdw blurRad="38100" dist="38100" dir="2700000" algn="tl">
                    <a:srgbClr val="000000">
                      <a:alpha val="43137"/>
                    </a:srgbClr>
                  </a:outerShdw>
                </a:effectLst>
              </a:rPr>
              <a:t>a winning strategy</a:t>
            </a:r>
            <a:r>
              <a:rPr lang="en-GB" sz="3600" dirty="0" smtClean="0">
                <a:effectLst>
                  <a:outerShdw blurRad="38100" dist="38100" dir="2700000" algn="tl">
                    <a:srgbClr val="000000">
                      <a:alpha val="43137"/>
                    </a:srgbClr>
                  </a:outerShdw>
                </a:effectLst>
              </a:rPr>
              <a:t>?  </a:t>
            </a:r>
            <a:r>
              <a:rPr lang="en-GB" sz="3600" dirty="0" smtClean="0">
                <a:effectLst>
                  <a:outerShdw blurRad="38100" dist="38100" dir="2700000" algn="tl">
                    <a:srgbClr val="000000">
                      <a:alpha val="43137"/>
                    </a:srgbClr>
                  </a:outerShdw>
                </a:effectLst>
              </a:rPr>
              <a:t>Does it matter who goes first?</a:t>
            </a:r>
          </a:p>
          <a:p>
            <a:pPr algn="ctr"/>
            <a:r>
              <a:rPr lang="en-GB" sz="3600" i="1" dirty="0" smtClean="0">
                <a:effectLst>
                  <a:outerShdw blurRad="38100" dist="38100" dir="2700000" algn="tl">
                    <a:srgbClr val="000000">
                      <a:alpha val="43137"/>
                    </a:srgbClr>
                  </a:outerShdw>
                </a:effectLst>
              </a:rPr>
              <a:t>Try </a:t>
            </a:r>
            <a:r>
              <a:rPr lang="en-GB" sz="3600" i="1" dirty="0" smtClean="0">
                <a:effectLst>
                  <a:outerShdw blurRad="38100" dist="38100" dir="2700000" algn="tl">
                    <a:srgbClr val="000000">
                      <a:alpha val="43137"/>
                    </a:srgbClr>
                  </a:outerShdw>
                </a:effectLst>
              </a:rPr>
              <a:t>starting with </a:t>
            </a:r>
            <a:r>
              <a:rPr lang="en-GB" sz="3600" i="1" dirty="0" smtClean="0">
                <a:effectLst>
                  <a:outerShdw blurRad="38100" dist="38100" dir="2700000" algn="tl">
                    <a:srgbClr val="000000">
                      <a:alpha val="43137"/>
                    </a:srgbClr>
                  </a:outerShdw>
                </a:effectLst>
              </a:rPr>
              <a:t>fewer </a:t>
            </a:r>
            <a:r>
              <a:rPr lang="en-GB" sz="3600" i="1" dirty="0" smtClean="0">
                <a:effectLst>
                  <a:outerShdw blurRad="38100" dist="38100" dir="2700000" algn="tl">
                    <a:srgbClr val="000000">
                      <a:alpha val="43137"/>
                    </a:srgbClr>
                  </a:outerShdw>
                </a:effectLst>
              </a:rPr>
              <a:t>objects to investigate.  </a:t>
            </a:r>
            <a:endParaRPr lang="en-GB" sz="1200" i="1" dirty="0">
              <a:effectLst>
                <a:outerShdw blurRad="38100" dist="38100" dir="2700000" algn="tl">
                  <a:srgbClr val="000000">
                    <a:alpha val="43137"/>
                  </a:srgbClr>
                </a:outerShdw>
              </a:effectLst>
            </a:endParaRPr>
          </a:p>
        </p:txBody>
      </p:sp>
      <p:sp>
        <p:nvSpPr>
          <p:cNvPr id="5" name="Rectangle 4"/>
          <p:cNvSpPr/>
          <p:nvPr/>
        </p:nvSpPr>
        <p:spPr>
          <a:xfrm>
            <a:off x="5033849" y="0"/>
            <a:ext cx="2124299" cy="1446550"/>
          </a:xfrm>
          <a:prstGeom prst="rect">
            <a:avLst/>
          </a:prstGeom>
          <a:noFill/>
        </p:spPr>
        <p:txBody>
          <a:bodyPr wrap="none" lIns="91440" tIns="45720" rIns="91440" bIns="45720">
            <a:spAutoFit/>
          </a:bodyPr>
          <a:lstStyle/>
          <a:p>
            <a:pPr algn="ctr"/>
            <a:r>
              <a:rPr lang="en-US" sz="8800" b="1" cap="none" spc="0" dirty="0" err="1" smtClean="0">
                <a:ln w="9525">
                  <a:solidFill>
                    <a:schemeClr val="bg1"/>
                  </a:solidFill>
                  <a:prstDash val="solid"/>
                </a:ln>
                <a:solidFill>
                  <a:schemeClr val="tx1"/>
                </a:solidFill>
                <a:effectLst>
                  <a:outerShdw blurRad="12700" dist="38100" dir="2700000" algn="tl" rotWithShape="0">
                    <a:schemeClr val="bg1">
                      <a:lumMod val="50000"/>
                    </a:schemeClr>
                  </a:outerShdw>
                </a:effectLst>
              </a:rPr>
              <a:t>Nim</a:t>
            </a:r>
            <a:endParaRPr lang="en-US" sz="88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4142557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5443777" y="508938"/>
            <a:ext cx="1522026" cy="707886"/>
          </a:xfrm>
          <a:prstGeom prst="rect">
            <a:avLst/>
          </a:prstGeom>
          <a:noFill/>
        </p:spPr>
        <p:txBody>
          <a:bodyPr wrap="square" rtlCol="0">
            <a:spAutoFit/>
          </a:bodyPr>
          <a:lstStyle/>
          <a:p>
            <a:r>
              <a:rPr lang="en-GB" sz="4000" b="1" dirty="0" smtClean="0">
                <a:solidFill>
                  <a:srgbClr val="FF0000"/>
                </a:solidFill>
                <a:effectLst>
                  <a:outerShdw blurRad="38100" dist="38100" dir="2700000" algn="tl">
                    <a:srgbClr val="000000">
                      <a:alpha val="43137"/>
                    </a:srgbClr>
                  </a:outerShdw>
                </a:effectLst>
              </a:rPr>
              <a:t>LOSE!</a:t>
            </a:r>
            <a:endParaRPr lang="en-GB" sz="3200" b="1" dirty="0">
              <a:solidFill>
                <a:srgbClr val="FF0000"/>
              </a:solidFill>
              <a:effectLst>
                <a:outerShdw blurRad="38100" dist="38100" dir="2700000" algn="tl">
                  <a:srgbClr val="000000">
                    <a:alpha val="43137"/>
                  </a:srgbClr>
                </a:outerShdw>
              </a:effectLst>
            </a:endParaRPr>
          </a:p>
        </p:txBody>
      </p:sp>
      <p:sp>
        <p:nvSpPr>
          <p:cNvPr id="2" name="Oval 1"/>
          <p:cNvSpPr/>
          <p:nvPr/>
        </p:nvSpPr>
        <p:spPr>
          <a:xfrm>
            <a:off x="5323267" y="103028"/>
            <a:ext cx="1519707" cy="151970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1</a:t>
            </a:r>
            <a:endParaRPr lang="en-GB" b="1" dirty="0">
              <a:solidFill>
                <a:srgbClr val="FF0000"/>
              </a:solidFill>
            </a:endParaRPr>
          </a:p>
        </p:txBody>
      </p:sp>
      <p:sp>
        <p:nvSpPr>
          <p:cNvPr id="3" name="Oval 2"/>
          <p:cNvSpPr/>
          <p:nvPr/>
        </p:nvSpPr>
        <p:spPr>
          <a:xfrm>
            <a:off x="4093335" y="1622739"/>
            <a:ext cx="1519707" cy="151970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2</a:t>
            </a:r>
            <a:endParaRPr lang="en-GB" b="1" dirty="0">
              <a:solidFill>
                <a:srgbClr val="FF0000"/>
              </a:solidFill>
            </a:endParaRPr>
          </a:p>
        </p:txBody>
      </p:sp>
      <p:sp>
        <p:nvSpPr>
          <p:cNvPr id="4" name="Oval 3"/>
          <p:cNvSpPr/>
          <p:nvPr/>
        </p:nvSpPr>
        <p:spPr>
          <a:xfrm>
            <a:off x="6553200" y="1622736"/>
            <a:ext cx="1519707" cy="151970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3</a:t>
            </a:r>
            <a:endParaRPr lang="en-GB" b="1" dirty="0">
              <a:solidFill>
                <a:srgbClr val="FF0000"/>
              </a:solidFill>
            </a:endParaRPr>
          </a:p>
        </p:txBody>
      </p:sp>
      <p:sp>
        <p:nvSpPr>
          <p:cNvPr id="5" name="Oval 4"/>
          <p:cNvSpPr/>
          <p:nvPr/>
        </p:nvSpPr>
        <p:spPr>
          <a:xfrm>
            <a:off x="2573628" y="3142445"/>
            <a:ext cx="1519707" cy="151970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4</a:t>
            </a:r>
            <a:endParaRPr lang="en-GB" b="1" dirty="0">
              <a:solidFill>
                <a:srgbClr val="FF0000"/>
              </a:solidFill>
            </a:endParaRPr>
          </a:p>
        </p:txBody>
      </p:sp>
      <p:sp>
        <p:nvSpPr>
          <p:cNvPr id="6" name="Oval 5"/>
          <p:cNvSpPr/>
          <p:nvPr/>
        </p:nvSpPr>
        <p:spPr>
          <a:xfrm>
            <a:off x="5323267" y="3142440"/>
            <a:ext cx="1519707" cy="151970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5</a:t>
            </a:r>
            <a:endParaRPr lang="en-GB" b="1" dirty="0">
              <a:solidFill>
                <a:srgbClr val="FF0000"/>
              </a:solidFill>
            </a:endParaRPr>
          </a:p>
        </p:txBody>
      </p:sp>
      <p:sp>
        <p:nvSpPr>
          <p:cNvPr id="8" name="Oval 7"/>
          <p:cNvSpPr/>
          <p:nvPr/>
        </p:nvSpPr>
        <p:spPr>
          <a:xfrm>
            <a:off x="1343695" y="4662146"/>
            <a:ext cx="1519707" cy="151970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FF0000"/>
                </a:solidFill>
              </a:rPr>
              <a:t>7</a:t>
            </a:r>
            <a:endParaRPr lang="en-GB" b="1" dirty="0">
              <a:solidFill>
                <a:srgbClr val="FF0000"/>
              </a:solidFill>
            </a:endParaRPr>
          </a:p>
        </p:txBody>
      </p:sp>
      <p:sp>
        <p:nvSpPr>
          <p:cNvPr id="9" name="Oval 8"/>
          <p:cNvSpPr/>
          <p:nvPr/>
        </p:nvSpPr>
        <p:spPr>
          <a:xfrm>
            <a:off x="4093334" y="4662141"/>
            <a:ext cx="1519707" cy="151970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FF0000"/>
                </a:solidFill>
              </a:rPr>
              <a:t>8</a:t>
            </a:r>
            <a:endParaRPr lang="en-GB" b="1" dirty="0">
              <a:solidFill>
                <a:srgbClr val="FF0000"/>
              </a:solidFill>
            </a:endParaRPr>
          </a:p>
        </p:txBody>
      </p:sp>
      <p:sp>
        <p:nvSpPr>
          <p:cNvPr id="10" name="Oval 9"/>
          <p:cNvSpPr/>
          <p:nvPr/>
        </p:nvSpPr>
        <p:spPr>
          <a:xfrm>
            <a:off x="6851558" y="4662129"/>
            <a:ext cx="1519707" cy="151970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FF0000"/>
                </a:solidFill>
              </a:rPr>
              <a:t>9</a:t>
            </a:r>
            <a:endParaRPr lang="en-GB" b="1" dirty="0">
              <a:solidFill>
                <a:srgbClr val="FF0000"/>
              </a:solidFill>
            </a:endParaRPr>
          </a:p>
        </p:txBody>
      </p:sp>
      <p:sp>
        <p:nvSpPr>
          <p:cNvPr id="11" name="Oval 10"/>
          <p:cNvSpPr/>
          <p:nvPr/>
        </p:nvSpPr>
        <p:spPr>
          <a:xfrm>
            <a:off x="9596906" y="4662140"/>
            <a:ext cx="1519707" cy="151970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10</a:t>
            </a:r>
            <a:endParaRPr lang="en-GB" b="1" dirty="0">
              <a:solidFill>
                <a:srgbClr val="FF0000"/>
              </a:solidFill>
            </a:endParaRPr>
          </a:p>
        </p:txBody>
      </p:sp>
      <p:sp>
        <p:nvSpPr>
          <p:cNvPr id="15" name="Oval 14"/>
          <p:cNvSpPr/>
          <p:nvPr/>
        </p:nvSpPr>
        <p:spPr>
          <a:xfrm>
            <a:off x="8077199" y="3142434"/>
            <a:ext cx="1519707" cy="151970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6</a:t>
            </a:r>
            <a:endParaRPr lang="en-GB" b="1" dirty="0">
              <a:solidFill>
                <a:srgbClr val="FF0000"/>
              </a:solidFill>
            </a:endParaRPr>
          </a:p>
        </p:txBody>
      </p:sp>
    </p:spTree>
    <p:extLst>
      <p:ext uri="{BB962C8B-B14F-4D97-AF65-F5344CB8AC3E}">
        <p14:creationId xmlns:p14="http://schemas.microsoft.com/office/powerpoint/2010/main" val="1547532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8" grpId="0" animBg="1"/>
      <p:bldP spid="9" grpId="0" animBg="1"/>
      <p:bldP spid="10" grpId="0" animBg="1"/>
      <p:bldP spid="11"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p:cNvSpPr txBox="1"/>
          <p:nvPr/>
        </p:nvSpPr>
        <p:spPr>
          <a:xfrm>
            <a:off x="5320948" y="301407"/>
            <a:ext cx="911824" cy="461665"/>
          </a:xfrm>
          <a:prstGeom prst="rect">
            <a:avLst/>
          </a:prstGeom>
          <a:noFill/>
        </p:spPr>
        <p:txBody>
          <a:bodyPr wrap="square" rtlCol="0">
            <a:spAutoFit/>
          </a:bodyPr>
          <a:lstStyle/>
          <a:p>
            <a:r>
              <a:rPr lang="en-GB" sz="2400" b="1" dirty="0" smtClean="0">
                <a:solidFill>
                  <a:srgbClr val="FF0000"/>
                </a:solidFill>
                <a:effectLst>
                  <a:outerShdw blurRad="38100" dist="38100" dir="2700000" algn="tl">
                    <a:srgbClr val="000000">
                      <a:alpha val="43137"/>
                    </a:srgbClr>
                  </a:outerShdw>
                </a:effectLst>
              </a:rPr>
              <a:t>LOSE!</a:t>
            </a:r>
            <a:endParaRPr lang="en-GB" b="1" dirty="0">
              <a:solidFill>
                <a:srgbClr val="FF0000"/>
              </a:solidFill>
              <a:effectLst>
                <a:outerShdw blurRad="38100" dist="38100" dir="2700000" algn="tl">
                  <a:srgbClr val="000000">
                    <a:alpha val="43137"/>
                  </a:srgbClr>
                </a:outerShdw>
              </a:effectLst>
            </a:endParaRPr>
          </a:p>
        </p:txBody>
      </p:sp>
      <p:sp>
        <p:nvSpPr>
          <p:cNvPr id="2" name="Oval 1"/>
          <p:cNvSpPr/>
          <p:nvPr/>
        </p:nvSpPr>
        <p:spPr>
          <a:xfrm>
            <a:off x="5323267" y="10302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1</a:t>
            </a:r>
            <a:endParaRPr lang="en-GB" b="1" dirty="0">
              <a:solidFill>
                <a:srgbClr val="FF0000"/>
              </a:solidFill>
            </a:endParaRPr>
          </a:p>
        </p:txBody>
      </p:sp>
      <p:sp>
        <p:nvSpPr>
          <p:cNvPr id="3" name="Oval 2"/>
          <p:cNvSpPr/>
          <p:nvPr/>
        </p:nvSpPr>
        <p:spPr>
          <a:xfrm>
            <a:off x="4411443" y="101485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2</a:t>
            </a:r>
            <a:endParaRPr lang="en-GB" b="1" dirty="0">
              <a:solidFill>
                <a:srgbClr val="FF0000"/>
              </a:solidFill>
            </a:endParaRPr>
          </a:p>
        </p:txBody>
      </p:sp>
      <p:sp>
        <p:nvSpPr>
          <p:cNvPr id="4" name="Oval 3"/>
          <p:cNvSpPr/>
          <p:nvPr/>
        </p:nvSpPr>
        <p:spPr>
          <a:xfrm>
            <a:off x="6235091" y="1019040"/>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3</a:t>
            </a:r>
            <a:endParaRPr lang="en-GB" b="1" dirty="0">
              <a:solidFill>
                <a:srgbClr val="FF0000"/>
              </a:solidFill>
            </a:endParaRPr>
          </a:p>
        </p:txBody>
      </p:sp>
      <p:sp>
        <p:nvSpPr>
          <p:cNvPr id="5" name="Oval 4"/>
          <p:cNvSpPr/>
          <p:nvPr/>
        </p:nvSpPr>
        <p:spPr>
          <a:xfrm>
            <a:off x="3499619" y="192667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4</a:t>
            </a:r>
            <a:endParaRPr lang="en-GB" b="1" dirty="0">
              <a:solidFill>
                <a:srgbClr val="FF0000"/>
              </a:solidFill>
            </a:endParaRPr>
          </a:p>
        </p:txBody>
      </p:sp>
      <p:sp>
        <p:nvSpPr>
          <p:cNvPr id="6" name="Oval 5"/>
          <p:cNvSpPr/>
          <p:nvPr/>
        </p:nvSpPr>
        <p:spPr>
          <a:xfrm>
            <a:off x="5323267" y="193505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5</a:t>
            </a:r>
            <a:endParaRPr lang="en-GB" b="1" dirty="0">
              <a:solidFill>
                <a:srgbClr val="FF0000"/>
              </a:solidFill>
            </a:endParaRPr>
          </a:p>
        </p:txBody>
      </p:sp>
      <p:sp>
        <p:nvSpPr>
          <p:cNvPr id="7" name="Oval 6"/>
          <p:cNvSpPr/>
          <p:nvPr/>
        </p:nvSpPr>
        <p:spPr>
          <a:xfrm>
            <a:off x="2587795" y="284687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FF0000"/>
                </a:solidFill>
              </a:rPr>
              <a:t>7</a:t>
            </a:r>
            <a:endParaRPr lang="en-GB" b="1" dirty="0">
              <a:solidFill>
                <a:srgbClr val="FF0000"/>
              </a:solidFill>
            </a:endParaRPr>
          </a:p>
        </p:txBody>
      </p:sp>
      <p:sp>
        <p:nvSpPr>
          <p:cNvPr id="8" name="Oval 7"/>
          <p:cNvSpPr/>
          <p:nvPr/>
        </p:nvSpPr>
        <p:spPr>
          <a:xfrm>
            <a:off x="4411443" y="283849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FF0000"/>
                </a:solidFill>
              </a:rPr>
              <a:t>8</a:t>
            </a:r>
            <a:endParaRPr lang="en-GB" b="1" dirty="0">
              <a:solidFill>
                <a:srgbClr val="FF0000"/>
              </a:solidFill>
            </a:endParaRPr>
          </a:p>
        </p:txBody>
      </p:sp>
      <p:sp>
        <p:nvSpPr>
          <p:cNvPr id="9" name="Oval 8"/>
          <p:cNvSpPr/>
          <p:nvPr/>
        </p:nvSpPr>
        <p:spPr>
          <a:xfrm>
            <a:off x="6235091" y="285525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FF0000"/>
                </a:solidFill>
              </a:rPr>
              <a:t>9</a:t>
            </a:r>
            <a:endParaRPr lang="en-GB" b="1" dirty="0">
              <a:solidFill>
                <a:srgbClr val="FF0000"/>
              </a:solidFill>
            </a:endParaRPr>
          </a:p>
        </p:txBody>
      </p:sp>
      <p:sp>
        <p:nvSpPr>
          <p:cNvPr id="10" name="Oval 9"/>
          <p:cNvSpPr/>
          <p:nvPr/>
        </p:nvSpPr>
        <p:spPr>
          <a:xfrm>
            <a:off x="8058739" y="285525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10</a:t>
            </a:r>
            <a:endParaRPr lang="en-GB" b="1" dirty="0">
              <a:solidFill>
                <a:srgbClr val="FF0000"/>
              </a:solidFill>
            </a:endParaRPr>
          </a:p>
        </p:txBody>
      </p:sp>
      <p:sp>
        <p:nvSpPr>
          <p:cNvPr id="11" name="Oval 10"/>
          <p:cNvSpPr/>
          <p:nvPr/>
        </p:nvSpPr>
        <p:spPr>
          <a:xfrm>
            <a:off x="7146915" y="192667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6</a:t>
            </a:r>
            <a:endParaRPr lang="en-GB" b="1" dirty="0">
              <a:solidFill>
                <a:srgbClr val="FF0000"/>
              </a:solidFill>
            </a:endParaRPr>
          </a:p>
        </p:txBody>
      </p:sp>
      <p:sp>
        <p:nvSpPr>
          <p:cNvPr id="12" name="Oval 11"/>
          <p:cNvSpPr/>
          <p:nvPr/>
        </p:nvSpPr>
        <p:spPr>
          <a:xfrm>
            <a:off x="1675971" y="375031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11</a:t>
            </a:r>
            <a:endParaRPr lang="en-GB" b="1" dirty="0">
              <a:solidFill>
                <a:srgbClr val="FF0000"/>
              </a:solidFill>
            </a:endParaRPr>
          </a:p>
        </p:txBody>
      </p:sp>
      <p:sp>
        <p:nvSpPr>
          <p:cNvPr id="13" name="Oval 12"/>
          <p:cNvSpPr/>
          <p:nvPr/>
        </p:nvSpPr>
        <p:spPr>
          <a:xfrm>
            <a:off x="3499619" y="374193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12</a:t>
            </a:r>
            <a:endParaRPr lang="en-GB" b="1" dirty="0">
              <a:solidFill>
                <a:srgbClr val="FF0000"/>
              </a:solidFill>
            </a:endParaRPr>
          </a:p>
        </p:txBody>
      </p:sp>
      <p:sp>
        <p:nvSpPr>
          <p:cNvPr id="14" name="Oval 13"/>
          <p:cNvSpPr/>
          <p:nvPr/>
        </p:nvSpPr>
        <p:spPr>
          <a:xfrm>
            <a:off x="5323267" y="374193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13</a:t>
            </a:r>
            <a:endParaRPr lang="en-GB" b="1" dirty="0">
              <a:solidFill>
                <a:srgbClr val="FF0000"/>
              </a:solidFill>
            </a:endParaRPr>
          </a:p>
        </p:txBody>
      </p:sp>
      <p:sp>
        <p:nvSpPr>
          <p:cNvPr id="15" name="Oval 14"/>
          <p:cNvSpPr/>
          <p:nvPr/>
        </p:nvSpPr>
        <p:spPr>
          <a:xfrm>
            <a:off x="7146915" y="3758700"/>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14</a:t>
            </a:r>
            <a:endParaRPr lang="en-GB" b="1" dirty="0">
              <a:solidFill>
                <a:srgbClr val="FF0000"/>
              </a:solidFill>
            </a:endParaRPr>
          </a:p>
        </p:txBody>
      </p:sp>
      <p:sp>
        <p:nvSpPr>
          <p:cNvPr id="16" name="Oval 15"/>
          <p:cNvSpPr/>
          <p:nvPr/>
        </p:nvSpPr>
        <p:spPr>
          <a:xfrm>
            <a:off x="8970563" y="374193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15</a:t>
            </a:r>
            <a:endParaRPr lang="en-GB" b="1" dirty="0">
              <a:solidFill>
                <a:srgbClr val="FF0000"/>
              </a:solidFill>
            </a:endParaRPr>
          </a:p>
        </p:txBody>
      </p:sp>
      <p:sp>
        <p:nvSpPr>
          <p:cNvPr id="17" name="Oval 16"/>
          <p:cNvSpPr/>
          <p:nvPr/>
        </p:nvSpPr>
        <p:spPr>
          <a:xfrm>
            <a:off x="1675971" y="472916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16</a:t>
            </a:r>
            <a:endParaRPr lang="en-GB" b="1" dirty="0">
              <a:solidFill>
                <a:srgbClr val="FF0000"/>
              </a:solidFill>
            </a:endParaRPr>
          </a:p>
        </p:txBody>
      </p:sp>
      <p:sp>
        <p:nvSpPr>
          <p:cNvPr id="18" name="Oval 17"/>
          <p:cNvSpPr/>
          <p:nvPr/>
        </p:nvSpPr>
        <p:spPr>
          <a:xfrm>
            <a:off x="3499619" y="4720784"/>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17</a:t>
            </a:r>
            <a:endParaRPr lang="en-GB" b="1" dirty="0">
              <a:solidFill>
                <a:srgbClr val="FF0000"/>
              </a:solidFill>
            </a:endParaRPr>
          </a:p>
        </p:txBody>
      </p:sp>
      <p:sp>
        <p:nvSpPr>
          <p:cNvPr id="19" name="Oval 18"/>
          <p:cNvSpPr/>
          <p:nvPr/>
        </p:nvSpPr>
        <p:spPr>
          <a:xfrm>
            <a:off x="5323267" y="4720784"/>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18</a:t>
            </a:r>
            <a:endParaRPr lang="en-GB" b="1" dirty="0">
              <a:solidFill>
                <a:srgbClr val="FF0000"/>
              </a:solidFill>
            </a:endParaRPr>
          </a:p>
        </p:txBody>
      </p:sp>
      <p:sp>
        <p:nvSpPr>
          <p:cNvPr id="20" name="Oval 19"/>
          <p:cNvSpPr/>
          <p:nvPr/>
        </p:nvSpPr>
        <p:spPr>
          <a:xfrm>
            <a:off x="7146915" y="472916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19</a:t>
            </a:r>
            <a:endParaRPr lang="en-GB" b="1" dirty="0">
              <a:solidFill>
                <a:srgbClr val="FF0000"/>
              </a:solidFill>
            </a:endParaRPr>
          </a:p>
        </p:txBody>
      </p:sp>
      <p:sp>
        <p:nvSpPr>
          <p:cNvPr id="21" name="Oval 20"/>
          <p:cNvSpPr/>
          <p:nvPr/>
        </p:nvSpPr>
        <p:spPr>
          <a:xfrm>
            <a:off x="8970563" y="4720784"/>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20</a:t>
            </a:r>
            <a:endParaRPr lang="en-GB" b="1" dirty="0">
              <a:solidFill>
                <a:srgbClr val="FF0000"/>
              </a:solidFill>
            </a:endParaRPr>
          </a:p>
        </p:txBody>
      </p:sp>
    </p:spTree>
    <p:extLst>
      <p:ext uri="{BB962C8B-B14F-4D97-AF65-F5344CB8AC3E}">
        <p14:creationId xmlns:p14="http://schemas.microsoft.com/office/powerpoint/2010/main" val="2689864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7"/>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6"/>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4"/>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3"/>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232606" y="319193"/>
            <a:ext cx="911824" cy="461665"/>
          </a:xfrm>
          <a:prstGeom prst="rect">
            <a:avLst/>
          </a:prstGeom>
          <a:noFill/>
        </p:spPr>
        <p:txBody>
          <a:bodyPr wrap="square" rtlCol="0">
            <a:spAutoFit/>
          </a:bodyPr>
          <a:lstStyle/>
          <a:p>
            <a:r>
              <a:rPr lang="en-GB" sz="2400" b="1" dirty="0" smtClean="0">
                <a:solidFill>
                  <a:srgbClr val="FF0000"/>
                </a:solidFill>
                <a:effectLst>
                  <a:outerShdw blurRad="38100" dist="38100" dir="2700000" algn="tl">
                    <a:srgbClr val="000000">
                      <a:alpha val="43137"/>
                    </a:srgbClr>
                  </a:outerShdw>
                </a:effectLst>
              </a:rPr>
              <a:t>LOSE!</a:t>
            </a:r>
            <a:endParaRPr lang="en-GB" b="1" dirty="0">
              <a:solidFill>
                <a:srgbClr val="FF0000"/>
              </a:solidFill>
              <a:effectLst>
                <a:outerShdw blurRad="38100" dist="38100" dir="2700000" algn="tl">
                  <a:srgbClr val="000000">
                    <a:alpha val="43137"/>
                  </a:srgbClr>
                </a:outerShdw>
              </a:effectLst>
            </a:endParaRPr>
          </a:p>
        </p:txBody>
      </p:sp>
      <p:sp>
        <p:nvSpPr>
          <p:cNvPr id="24" name="TextBox 23"/>
          <p:cNvSpPr txBox="1"/>
          <p:nvPr/>
        </p:nvSpPr>
        <p:spPr>
          <a:xfrm>
            <a:off x="230333" y="316921"/>
            <a:ext cx="911824" cy="461665"/>
          </a:xfrm>
          <a:prstGeom prst="rect">
            <a:avLst/>
          </a:prstGeom>
          <a:noFill/>
        </p:spPr>
        <p:txBody>
          <a:bodyPr wrap="square" rtlCol="0">
            <a:spAutoFit/>
          </a:bodyPr>
          <a:lstStyle/>
          <a:p>
            <a:r>
              <a:rPr lang="en-GB" sz="2400" b="1" dirty="0" smtClean="0">
                <a:solidFill>
                  <a:srgbClr val="FF0000"/>
                </a:solidFill>
                <a:effectLst>
                  <a:outerShdw blurRad="38100" dist="38100" dir="2700000" algn="tl">
                    <a:srgbClr val="000000">
                      <a:alpha val="43137"/>
                    </a:srgbClr>
                  </a:outerShdw>
                </a:effectLst>
              </a:rPr>
              <a:t>LOSE!</a:t>
            </a:r>
            <a:endParaRPr lang="en-GB" b="1" dirty="0">
              <a:solidFill>
                <a:srgbClr val="FF0000"/>
              </a:solidFill>
              <a:effectLst>
                <a:outerShdw blurRad="38100" dist="38100" dir="2700000" algn="tl">
                  <a:srgbClr val="000000">
                    <a:alpha val="43137"/>
                  </a:srgbClr>
                </a:outerShdw>
              </a:effectLst>
            </a:endParaRPr>
          </a:p>
        </p:txBody>
      </p:sp>
      <p:sp>
        <p:nvSpPr>
          <p:cNvPr id="2" name="Oval 1"/>
          <p:cNvSpPr/>
          <p:nvPr/>
        </p:nvSpPr>
        <p:spPr>
          <a:xfrm>
            <a:off x="232652" y="11854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1</a:t>
            </a:r>
            <a:endParaRPr lang="en-GB" b="1" dirty="0">
              <a:solidFill>
                <a:srgbClr val="FF0000"/>
              </a:solidFill>
            </a:endParaRPr>
          </a:p>
        </p:txBody>
      </p:sp>
      <p:sp>
        <p:nvSpPr>
          <p:cNvPr id="3" name="Oval 2"/>
          <p:cNvSpPr/>
          <p:nvPr/>
        </p:nvSpPr>
        <p:spPr>
          <a:xfrm>
            <a:off x="2051660" y="139494"/>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00B050"/>
                </a:solidFill>
              </a:rPr>
              <a:t>2</a:t>
            </a:r>
            <a:endParaRPr lang="en-GB" b="1" dirty="0">
              <a:solidFill>
                <a:srgbClr val="00B050"/>
              </a:solidFill>
            </a:endParaRPr>
          </a:p>
        </p:txBody>
      </p:sp>
      <p:sp>
        <p:nvSpPr>
          <p:cNvPr id="4" name="Oval 3"/>
          <p:cNvSpPr/>
          <p:nvPr/>
        </p:nvSpPr>
        <p:spPr>
          <a:xfrm>
            <a:off x="3875308" y="14368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0070C0"/>
                </a:solidFill>
              </a:rPr>
              <a:t>3</a:t>
            </a:r>
            <a:endParaRPr lang="en-GB" b="1" dirty="0">
              <a:solidFill>
                <a:srgbClr val="0070C0"/>
              </a:solidFill>
            </a:endParaRPr>
          </a:p>
        </p:txBody>
      </p:sp>
      <p:sp>
        <p:nvSpPr>
          <p:cNvPr id="5" name="Oval 4"/>
          <p:cNvSpPr/>
          <p:nvPr/>
        </p:nvSpPr>
        <p:spPr>
          <a:xfrm>
            <a:off x="228012" y="105550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4</a:t>
            </a:r>
            <a:endParaRPr lang="en-GB" b="1" dirty="0">
              <a:solidFill>
                <a:srgbClr val="FF0000"/>
              </a:solidFill>
            </a:endParaRPr>
          </a:p>
        </p:txBody>
      </p:sp>
      <p:sp>
        <p:nvSpPr>
          <p:cNvPr id="6" name="Oval 5"/>
          <p:cNvSpPr/>
          <p:nvPr/>
        </p:nvSpPr>
        <p:spPr>
          <a:xfrm>
            <a:off x="2051660" y="106388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00B050"/>
                </a:solidFill>
              </a:rPr>
              <a:t>5</a:t>
            </a:r>
            <a:endParaRPr lang="en-GB" b="1" dirty="0">
              <a:solidFill>
                <a:srgbClr val="00B050"/>
              </a:solidFill>
            </a:endParaRPr>
          </a:p>
        </p:txBody>
      </p:sp>
      <p:sp>
        <p:nvSpPr>
          <p:cNvPr id="7" name="Oval 6"/>
          <p:cNvSpPr/>
          <p:nvPr/>
        </p:nvSpPr>
        <p:spPr>
          <a:xfrm>
            <a:off x="225692" y="1975710"/>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FF0000"/>
                </a:solidFill>
              </a:rPr>
              <a:t>7</a:t>
            </a:r>
            <a:endParaRPr lang="en-GB" b="1" dirty="0">
              <a:solidFill>
                <a:srgbClr val="FF0000"/>
              </a:solidFill>
            </a:endParaRPr>
          </a:p>
        </p:txBody>
      </p:sp>
      <p:sp>
        <p:nvSpPr>
          <p:cNvPr id="8" name="Oval 7"/>
          <p:cNvSpPr/>
          <p:nvPr/>
        </p:nvSpPr>
        <p:spPr>
          <a:xfrm>
            <a:off x="2049340" y="196732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00B050"/>
                </a:solidFill>
              </a:rPr>
              <a:t>8</a:t>
            </a:r>
            <a:endParaRPr lang="en-GB" b="1" dirty="0">
              <a:solidFill>
                <a:srgbClr val="00B050"/>
              </a:solidFill>
            </a:endParaRPr>
          </a:p>
        </p:txBody>
      </p:sp>
      <p:sp>
        <p:nvSpPr>
          <p:cNvPr id="9" name="Oval 8"/>
          <p:cNvSpPr/>
          <p:nvPr/>
        </p:nvSpPr>
        <p:spPr>
          <a:xfrm>
            <a:off x="3872988" y="198408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0070C0"/>
                </a:solidFill>
              </a:rPr>
              <a:t>9</a:t>
            </a:r>
            <a:endParaRPr lang="en-GB" b="1" dirty="0">
              <a:solidFill>
                <a:srgbClr val="0070C0"/>
              </a:solidFill>
            </a:endParaRPr>
          </a:p>
        </p:txBody>
      </p:sp>
      <p:sp>
        <p:nvSpPr>
          <p:cNvPr id="10" name="Oval 9"/>
          <p:cNvSpPr/>
          <p:nvPr/>
        </p:nvSpPr>
        <p:spPr>
          <a:xfrm>
            <a:off x="225692" y="294899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10</a:t>
            </a:r>
            <a:endParaRPr lang="en-GB" b="1" dirty="0">
              <a:solidFill>
                <a:srgbClr val="FF0000"/>
              </a:solidFill>
            </a:endParaRPr>
          </a:p>
        </p:txBody>
      </p:sp>
      <p:sp>
        <p:nvSpPr>
          <p:cNvPr id="11" name="Oval 10"/>
          <p:cNvSpPr/>
          <p:nvPr/>
        </p:nvSpPr>
        <p:spPr>
          <a:xfrm>
            <a:off x="3875308" y="105550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0070C0"/>
                </a:solidFill>
              </a:rPr>
              <a:t>6</a:t>
            </a:r>
            <a:endParaRPr lang="en-GB" b="1" dirty="0">
              <a:solidFill>
                <a:srgbClr val="0070C0"/>
              </a:solidFill>
            </a:endParaRPr>
          </a:p>
        </p:txBody>
      </p:sp>
      <p:sp>
        <p:nvSpPr>
          <p:cNvPr id="12" name="Oval 11"/>
          <p:cNvSpPr/>
          <p:nvPr/>
        </p:nvSpPr>
        <p:spPr>
          <a:xfrm>
            <a:off x="2053980" y="2907100"/>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B050"/>
                </a:solidFill>
              </a:rPr>
              <a:t>11</a:t>
            </a:r>
            <a:endParaRPr lang="en-GB" b="1" dirty="0">
              <a:solidFill>
                <a:srgbClr val="00B050"/>
              </a:solidFill>
            </a:endParaRPr>
          </a:p>
        </p:txBody>
      </p:sp>
      <p:sp>
        <p:nvSpPr>
          <p:cNvPr id="13" name="Oval 12"/>
          <p:cNvSpPr/>
          <p:nvPr/>
        </p:nvSpPr>
        <p:spPr>
          <a:xfrm>
            <a:off x="3877628" y="289871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70C0"/>
                </a:solidFill>
              </a:rPr>
              <a:t>12</a:t>
            </a:r>
            <a:endParaRPr lang="en-GB" b="1" dirty="0">
              <a:solidFill>
                <a:srgbClr val="0070C0"/>
              </a:solidFill>
            </a:endParaRPr>
          </a:p>
        </p:txBody>
      </p:sp>
      <p:sp>
        <p:nvSpPr>
          <p:cNvPr id="14" name="Oval 13"/>
          <p:cNvSpPr/>
          <p:nvPr/>
        </p:nvSpPr>
        <p:spPr>
          <a:xfrm>
            <a:off x="225692" y="3876909"/>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13</a:t>
            </a:r>
            <a:endParaRPr lang="en-GB" b="1" dirty="0">
              <a:solidFill>
                <a:srgbClr val="FF0000"/>
              </a:solidFill>
            </a:endParaRPr>
          </a:p>
        </p:txBody>
      </p:sp>
      <p:sp>
        <p:nvSpPr>
          <p:cNvPr id="15" name="Oval 14"/>
          <p:cNvSpPr/>
          <p:nvPr/>
        </p:nvSpPr>
        <p:spPr>
          <a:xfrm>
            <a:off x="2049340" y="382310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B050"/>
                </a:solidFill>
              </a:rPr>
              <a:t>14</a:t>
            </a:r>
            <a:endParaRPr lang="en-GB" b="1" dirty="0">
              <a:solidFill>
                <a:srgbClr val="00B050"/>
              </a:solidFill>
            </a:endParaRPr>
          </a:p>
        </p:txBody>
      </p:sp>
      <p:sp>
        <p:nvSpPr>
          <p:cNvPr id="16" name="Oval 15"/>
          <p:cNvSpPr/>
          <p:nvPr/>
        </p:nvSpPr>
        <p:spPr>
          <a:xfrm>
            <a:off x="3872988" y="3810143"/>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70C0"/>
                </a:solidFill>
              </a:rPr>
              <a:t>15</a:t>
            </a:r>
            <a:endParaRPr lang="en-GB" b="1" dirty="0">
              <a:solidFill>
                <a:srgbClr val="0070C0"/>
              </a:solidFill>
            </a:endParaRPr>
          </a:p>
        </p:txBody>
      </p:sp>
      <p:sp>
        <p:nvSpPr>
          <p:cNvPr id="17" name="Oval 16"/>
          <p:cNvSpPr/>
          <p:nvPr/>
        </p:nvSpPr>
        <p:spPr>
          <a:xfrm>
            <a:off x="232652" y="4785994"/>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16</a:t>
            </a:r>
            <a:endParaRPr lang="en-GB" b="1" dirty="0">
              <a:solidFill>
                <a:srgbClr val="FF0000"/>
              </a:solidFill>
            </a:endParaRPr>
          </a:p>
        </p:txBody>
      </p:sp>
      <p:sp>
        <p:nvSpPr>
          <p:cNvPr id="18" name="Oval 17"/>
          <p:cNvSpPr/>
          <p:nvPr/>
        </p:nvSpPr>
        <p:spPr>
          <a:xfrm>
            <a:off x="2056300" y="4750314"/>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B050"/>
                </a:solidFill>
              </a:rPr>
              <a:t>17</a:t>
            </a:r>
            <a:endParaRPr lang="en-GB" b="1" dirty="0">
              <a:solidFill>
                <a:srgbClr val="00B050"/>
              </a:solidFill>
            </a:endParaRPr>
          </a:p>
        </p:txBody>
      </p:sp>
      <p:sp>
        <p:nvSpPr>
          <p:cNvPr id="19" name="Oval 18"/>
          <p:cNvSpPr/>
          <p:nvPr/>
        </p:nvSpPr>
        <p:spPr>
          <a:xfrm>
            <a:off x="3879948" y="473666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70C0"/>
                </a:solidFill>
              </a:rPr>
              <a:t>18</a:t>
            </a:r>
            <a:endParaRPr lang="en-GB" b="1" dirty="0">
              <a:solidFill>
                <a:srgbClr val="0070C0"/>
              </a:solidFill>
            </a:endParaRPr>
          </a:p>
        </p:txBody>
      </p:sp>
      <p:sp>
        <p:nvSpPr>
          <p:cNvPr id="20" name="Oval 19"/>
          <p:cNvSpPr/>
          <p:nvPr/>
        </p:nvSpPr>
        <p:spPr>
          <a:xfrm>
            <a:off x="232652" y="5713907"/>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19</a:t>
            </a:r>
            <a:endParaRPr lang="en-GB" b="1" dirty="0">
              <a:solidFill>
                <a:srgbClr val="FF0000"/>
              </a:solidFill>
            </a:endParaRPr>
          </a:p>
        </p:txBody>
      </p:sp>
      <p:sp>
        <p:nvSpPr>
          <p:cNvPr id="21" name="Oval 20"/>
          <p:cNvSpPr/>
          <p:nvPr/>
        </p:nvSpPr>
        <p:spPr>
          <a:xfrm>
            <a:off x="2056300" y="5672007"/>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B050"/>
                </a:solidFill>
              </a:rPr>
              <a:t>20</a:t>
            </a:r>
            <a:endParaRPr lang="en-GB" b="1" dirty="0">
              <a:solidFill>
                <a:srgbClr val="00B050"/>
              </a:solidFill>
            </a:endParaRPr>
          </a:p>
        </p:txBody>
      </p:sp>
      <p:sp>
        <p:nvSpPr>
          <p:cNvPr id="23" name="TextBox 22"/>
          <p:cNvSpPr txBox="1"/>
          <p:nvPr/>
        </p:nvSpPr>
        <p:spPr>
          <a:xfrm>
            <a:off x="5284815" y="3262500"/>
            <a:ext cx="6656975" cy="3539430"/>
          </a:xfrm>
          <a:prstGeom prst="rect">
            <a:avLst/>
          </a:prstGeom>
          <a:noFill/>
          <a:ln w="15875">
            <a:solidFill>
              <a:schemeClr val="accent1">
                <a:shade val="50000"/>
                <a:alpha val="99000"/>
              </a:schemeClr>
            </a:solidFill>
          </a:ln>
        </p:spPr>
        <p:txBody>
          <a:bodyPr wrap="square" rtlCol="0">
            <a:spAutoFit/>
          </a:bodyPr>
          <a:lstStyle/>
          <a:p>
            <a:r>
              <a:rPr lang="en-GB" sz="3200" dirty="0" smtClean="0"/>
              <a:t>You are given the chance to take first move in a game with 50 counters.  </a:t>
            </a:r>
          </a:p>
          <a:p>
            <a:endParaRPr lang="en-GB" sz="3200" dirty="0"/>
          </a:p>
          <a:p>
            <a:r>
              <a:rPr lang="en-GB" sz="3200" dirty="0" smtClean="0"/>
              <a:t>Should you take it?  If so, how many counters should you take at the start?  </a:t>
            </a:r>
          </a:p>
          <a:p>
            <a:endParaRPr lang="en-GB" sz="3200" dirty="0"/>
          </a:p>
          <a:p>
            <a:r>
              <a:rPr lang="en-GB" sz="3200" dirty="0" smtClean="0"/>
              <a:t>What about for 100 counters?</a:t>
            </a:r>
            <a:endParaRPr lang="en-GB" sz="3200" dirty="0"/>
          </a:p>
        </p:txBody>
      </p:sp>
      <p:sp>
        <p:nvSpPr>
          <p:cNvPr id="25" name="TextBox 24"/>
          <p:cNvSpPr txBox="1"/>
          <p:nvPr/>
        </p:nvSpPr>
        <p:spPr>
          <a:xfrm>
            <a:off x="5284815" y="217500"/>
            <a:ext cx="6656975" cy="2677656"/>
          </a:xfrm>
          <a:prstGeom prst="rect">
            <a:avLst/>
          </a:prstGeom>
          <a:noFill/>
          <a:ln w="15875">
            <a:solidFill>
              <a:schemeClr val="accent1">
                <a:shade val="50000"/>
                <a:alpha val="99000"/>
              </a:schemeClr>
            </a:solidFill>
          </a:ln>
        </p:spPr>
        <p:txBody>
          <a:bodyPr wrap="square" rtlCol="0">
            <a:spAutoFit/>
          </a:bodyPr>
          <a:lstStyle/>
          <a:p>
            <a:r>
              <a:rPr lang="en-GB" sz="3200" dirty="0" smtClean="0"/>
              <a:t>The ‘bad’ numbers (the ones to avoid) form a sequence:</a:t>
            </a:r>
          </a:p>
          <a:p>
            <a:pPr algn="ctr"/>
            <a:r>
              <a:rPr lang="en-GB" sz="4000" b="1" dirty="0" smtClean="0"/>
              <a:t>1, 4, 7, 10, 13, 16, 19, 22, …</a:t>
            </a:r>
            <a:endParaRPr lang="en-GB" sz="3200" b="1" dirty="0" smtClean="0"/>
          </a:p>
          <a:p>
            <a:endParaRPr lang="en-GB" sz="3200" dirty="0" smtClean="0"/>
          </a:p>
          <a:p>
            <a:r>
              <a:rPr lang="en-GB" sz="3200" i="1" dirty="0" smtClean="0"/>
              <a:t>What’s the best way to describe it?</a:t>
            </a:r>
            <a:endParaRPr lang="en-GB" sz="4000" i="1" dirty="0" smtClean="0"/>
          </a:p>
        </p:txBody>
      </p:sp>
      <p:sp>
        <p:nvSpPr>
          <p:cNvPr id="27" name="Oval 26"/>
          <p:cNvSpPr/>
          <p:nvPr/>
        </p:nvSpPr>
        <p:spPr>
          <a:xfrm>
            <a:off x="232606" y="112951"/>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1</a:t>
            </a:r>
            <a:endParaRPr lang="en-GB" b="1" dirty="0">
              <a:solidFill>
                <a:srgbClr val="FF0000"/>
              </a:solidFill>
            </a:endParaRPr>
          </a:p>
        </p:txBody>
      </p:sp>
      <p:sp>
        <p:nvSpPr>
          <p:cNvPr id="28" name="Oval 27"/>
          <p:cNvSpPr/>
          <p:nvPr/>
        </p:nvSpPr>
        <p:spPr>
          <a:xfrm>
            <a:off x="2053933" y="14176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00B050"/>
                </a:solidFill>
              </a:rPr>
              <a:t>2</a:t>
            </a:r>
            <a:endParaRPr lang="en-GB" b="1" dirty="0">
              <a:solidFill>
                <a:srgbClr val="00B050"/>
              </a:solidFill>
            </a:endParaRPr>
          </a:p>
        </p:txBody>
      </p:sp>
      <p:sp>
        <p:nvSpPr>
          <p:cNvPr id="29" name="Oval 28"/>
          <p:cNvSpPr/>
          <p:nvPr/>
        </p:nvSpPr>
        <p:spPr>
          <a:xfrm>
            <a:off x="3877581" y="145954"/>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0070C0"/>
                </a:solidFill>
              </a:rPr>
              <a:t>3</a:t>
            </a:r>
            <a:endParaRPr lang="en-GB" b="1" dirty="0">
              <a:solidFill>
                <a:srgbClr val="0070C0"/>
              </a:solidFill>
            </a:endParaRPr>
          </a:p>
        </p:txBody>
      </p:sp>
      <p:sp>
        <p:nvSpPr>
          <p:cNvPr id="30" name="Oval 29"/>
          <p:cNvSpPr/>
          <p:nvPr/>
        </p:nvSpPr>
        <p:spPr>
          <a:xfrm>
            <a:off x="230285" y="105777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FF0000"/>
                </a:solidFill>
              </a:rPr>
              <a:t>4</a:t>
            </a:r>
            <a:endParaRPr lang="en-GB" b="1" dirty="0">
              <a:solidFill>
                <a:srgbClr val="FF0000"/>
              </a:solidFill>
            </a:endParaRPr>
          </a:p>
        </p:txBody>
      </p:sp>
      <p:sp>
        <p:nvSpPr>
          <p:cNvPr id="31" name="Oval 30"/>
          <p:cNvSpPr/>
          <p:nvPr/>
        </p:nvSpPr>
        <p:spPr>
          <a:xfrm>
            <a:off x="2053933" y="106615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00B050"/>
                </a:solidFill>
              </a:rPr>
              <a:t>5</a:t>
            </a:r>
            <a:endParaRPr lang="en-GB" b="1" dirty="0">
              <a:solidFill>
                <a:srgbClr val="00B050"/>
              </a:solidFill>
            </a:endParaRPr>
          </a:p>
        </p:txBody>
      </p:sp>
      <p:sp>
        <p:nvSpPr>
          <p:cNvPr id="32" name="Oval 31"/>
          <p:cNvSpPr/>
          <p:nvPr/>
        </p:nvSpPr>
        <p:spPr>
          <a:xfrm>
            <a:off x="227965" y="197798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FF0000"/>
                </a:solidFill>
              </a:rPr>
              <a:t>7</a:t>
            </a:r>
            <a:endParaRPr lang="en-GB" b="1" dirty="0">
              <a:solidFill>
                <a:srgbClr val="FF0000"/>
              </a:solidFill>
            </a:endParaRPr>
          </a:p>
        </p:txBody>
      </p:sp>
      <p:sp>
        <p:nvSpPr>
          <p:cNvPr id="33" name="Oval 32"/>
          <p:cNvSpPr/>
          <p:nvPr/>
        </p:nvSpPr>
        <p:spPr>
          <a:xfrm>
            <a:off x="2051613" y="196959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00B050"/>
                </a:solidFill>
              </a:rPr>
              <a:t>8</a:t>
            </a:r>
            <a:endParaRPr lang="en-GB" b="1" dirty="0">
              <a:solidFill>
                <a:srgbClr val="00B050"/>
              </a:solidFill>
            </a:endParaRPr>
          </a:p>
        </p:txBody>
      </p:sp>
      <p:sp>
        <p:nvSpPr>
          <p:cNvPr id="34" name="Oval 33"/>
          <p:cNvSpPr/>
          <p:nvPr/>
        </p:nvSpPr>
        <p:spPr>
          <a:xfrm>
            <a:off x="3875261" y="198635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a:solidFill>
                  <a:srgbClr val="0070C0"/>
                </a:solidFill>
              </a:rPr>
              <a:t>9</a:t>
            </a:r>
            <a:endParaRPr lang="en-GB" b="1" dirty="0">
              <a:solidFill>
                <a:srgbClr val="0070C0"/>
              </a:solidFill>
            </a:endParaRPr>
          </a:p>
        </p:txBody>
      </p:sp>
      <p:sp>
        <p:nvSpPr>
          <p:cNvPr id="35" name="Oval 34"/>
          <p:cNvSpPr/>
          <p:nvPr/>
        </p:nvSpPr>
        <p:spPr>
          <a:xfrm>
            <a:off x="227965" y="295126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10</a:t>
            </a:r>
            <a:endParaRPr lang="en-GB" b="1" dirty="0">
              <a:solidFill>
                <a:srgbClr val="FF0000"/>
              </a:solidFill>
            </a:endParaRPr>
          </a:p>
        </p:txBody>
      </p:sp>
      <p:sp>
        <p:nvSpPr>
          <p:cNvPr id="36" name="Oval 35"/>
          <p:cNvSpPr/>
          <p:nvPr/>
        </p:nvSpPr>
        <p:spPr>
          <a:xfrm>
            <a:off x="3877581" y="105777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5400" b="1" dirty="0" smtClean="0">
                <a:solidFill>
                  <a:srgbClr val="0070C0"/>
                </a:solidFill>
              </a:rPr>
              <a:t>6</a:t>
            </a:r>
            <a:endParaRPr lang="en-GB" b="1" dirty="0">
              <a:solidFill>
                <a:srgbClr val="0070C0"/>
              </a:solidFill>
            </a:endParaRPr>
          </a:p>
        </p:txBody>
      </p:sp>
      <p:sp>
        <p:nvSpPr>
          <p:cNvPr id="37" name="Oval 36"/>
          <p:cNvSpPr/>
          <p:nvPr/>
        </p:nvSpPr>
        <p:spPr>
          <a:xfrm>
            <a:off x="2056253" y="2909372"/>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B050"/>
                </a:solidFill>
              </a:rPr>
              <a:t>11</a:t>
            </a:r>
            <a:endParaRPr lang="en-GB" b="1" dirty="0">
              <a:solidFill>
                <a:srgbClr val="00B050"/>
              </a:solidFill>
            </a:endParaRPr>
          </a:p>
        </p:txBody>
      </p:sp>
      <p:sp>
        <p:nvSpPr>
          <p:cNvPr id="38" name="Oval 37"/>
          <p:cNvSpPr/>
          <p:nvPr/>
        </p:nvSpPr>
        <p:spPr>
          <a:xfrm>
            <a:off x="3879901" y="290098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70C0"/>
                </a:solidFill>
              </a:rPr>
              <a:t>12</a:t>
            </a:r>
            <a:endParaRPr lang="en-GB" b="1" dirty="0">
              <a:solidFill>
                <a:srgbClr val="0070C0"/>
              </a:solidFill>
            </a:endParaRPr>
          </a:p>
        </p:txBody>
      </p:sp>
      <p:sp>
        <p:nvSpPr>
          <p:cNvPr id="39" name="Oval 38"/>
          <p:cNvSpPr/>
          <p:nvPr/>
        </p:nvSpPr>
        <p:spPr>
          <a:xfrm>
            <a:off x="227965" y="3879181"/>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13</a:t>
            </a:r>
            <a:endParaRPr lang="en-GB" b="1" dirty="0">
              <a:solidFill>
                <a:srgbClr val="FF0000"/>
              </a:solidFill>
            </a:endParaRPr>
          </a:p>
        </p:txBody>
      </p:sp>
      <p:sp>
        <p:nvSpPr>
          <p:cNvPr id="40" name="Oval 39"/>
          <p:cNvSpPr/>
          <p:nvPr/>
        </p:nvSpPr>
        <p:spPr>
          <a:xfrm>
            <a:off x="2051613" y="3825380"/>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B050"/>
                </a:solidFill>
              </a:rPr>
              <a:t>14</a:t>
            </a:r>
            <a:endParaRPr lang="en-GB" b="1" dirty="0">
              <a:solidFill>
                <a:srgbClr val="00B050"/>
              </a:solidFill>
            </a:endParaRPr>
          </a:p>
        </p:txBody>
      </p:sp>
      <p:sp>
        <p:nvSpPr>
          <p:cNvPr id="41" name="Oval 40"/>
          <p:cNvSpPr/>
          <p:nvPr/>
        </p:nvSpPr>
        <p:spPr>
          <a:xfrm>
            <a:off x="3875261" y="3812415"/>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70C0"/>
                </a:solidFill>
              </a:rPr>
              <a:t>15</a:t>
            </a:r>
            <a:endParaRPr lang="en-GB" b="1" dirty="0">
              <a:solidFill>
                <a:srgbClr val="0070C0"/>
              </a:solidFill>
            </a:endParaRPr>
          </a:p>
        </p:txBody>
      </p:sp>
      <p:sp>
        <p:nvSpPr>
          <p:cNvPr id="42" name="Oval 41"/>
          <p:cNvSpPr/>
          <p:nvPr/>
        </p:nvSpPr>
        <p:spPr>
          <a:xfrm>
            <a:off x="234925" y="478826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16</a:t>
            </a:r>
            <a:endParaRPr lang="en-GB" b="1" dirty="0">
              <a:solidFill>
                <a:srgbClr val="FF0000"/>
              </a:solidFill>
            </a:endParaRPr>
          </a:p>
        </p:txBody>
      </p:sp>
      <p:sp>
        <p:nvSpPr>
          <p:cNvPr id="43" name="Oval 42"/>
          <p:cNvSpPr/>
          <p:nvPr/>
        </p:nvSpPr>
        <p:spPr>
          <a:xfrm>
            <a:off x="2058573" y="4752586"/>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B050"/>
                </a:solidFill>
              </a:rPr>
              <a:t>17</a:t>
            </a:r>
            <a:endParaRPr lang="en-GB" b="1" dirty="0">
              <a:solidFill>
                <a:srgbClr val="00B050"/>
              </a:solidFill>
            </a:endParaRPr>
          </a:p>
        </p:txBody>
      </p:sp>
      <p:sp>
        <p:nvSpPr>
          <p:cNvPr id="44" name="Oval 43"/>
          <p:cNvSpPr/>
          <p:nvPr/>
        </p:nvSpPr>
        <p:spPr>
          <a:xfrm>
            <a:off x="3882221" y="4738938"/>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70C0"/>
                </a:solidFill>
              </a:rPr>
              <a:t>18</a:t>
            </a:r>
            <a:endParaRPr lang="en-GB" b="1" dirty="0">
              <a:solidFill>
                <a:srgbClr val="0070C0"/>
              </a:solidFill>
            </a:endParaRPr>
          </a:p>
        </p:txBody>
      </p:sp>
      <p:sp>
        <p:nvSpPr>
          <p:cNvPr id="45" name="Oval 44"/>
          <p:cNvSpPr/>
          <p:nvPr/>
        </p:nvSpPr>
        <p:spPr>
          <a:xfrm>
            <a:off x="234925" y="5716179"/>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FF0000"/>
                </a:solidFill>
              </a:rPr>
              <a:t>19</a:t>
            </a:r>
            <a:endParaRPr lang="en-GB" b="1" dirty="0">
              <a:solidFill>
                <a:srgbClr val="FF0000"/>
              </a:solidFill>
            </a:endParaRPr>
          </a:p>
        </p:txBody>
      </p:sp>
      <p:sp>
        <p:nvSpPr>
          <p:cNvPr id="46" name="Oval 45"/>
          <p:cNvSpPr/>
          <p:nvPr/>
        </p:nvSpPr>
        <p:spPr>
          <a:xfrm>
            <a:off x="2058573" y="5674279"/>
            <a:ext cx="911824" cy="91182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rgbClr val="00B050"/>
                </a:solidFill>
              </a:rPr>
              <a:t>20</a:t>
            </a:r>
            <a:endParaRPr lang="en-GB" b="1" dirty="0">
              <a:solidFill>
                <a:srgbClr val="00B050"/>
              </a:solidFill>
            </a:endParaRPr>
          </a:p>
        </p:txBody>
      </p:sp>
    </p:spTree>
    <p:extLst>
      <p:ext uri="{BB962C8B-B14F-4D97-AF65-F5344CB8AC3E}">
        <p14:creationId xmlns:p14="http://schemas.microsoft.com/office/powerpoint/2010/main" val="2647115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7"/>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6"/>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grpId="0" nodeType="clickEffect">
                                  <p:stCondLst>
                                    <p:cond delay="0"/>
                                  </p:stCondLst>
                                  <p:childTnLst>
                                    <p:set>
                                      <p:cBhvr>
                                        <p:cTn id="70" dur="1" fill="hold">
                                          <p:stCondLst>
                                            <p:cond delay="0"/>
                                          </p:stCondLst>
                                        </p:cTn>
                                        <p:tgtEl>
                                          <p:spTgt spid="5"/>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0" nodeType="clickEffect">
                                  <p:stCondLst>
                                    <p:cond delay="0"/>
                                  </p:stCondLst>
                                  <p:childTnLst>
                                    <p:set>
                                      <p:cBhvr>
                                        <p:cTn id="74" dur="1" fill="hold">
                                          <p:stCondLst>
                                            <p:cond delay="0"/>
                                          </p:stCondLst>
                                        </p:cTn>
                                        <p:tgtEl>
                                          <p:spTgt spid="4"/>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3"/>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2"/>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3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34"/>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38"/>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41"/>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4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6"/>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43"/>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40"/>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37"/>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33"/>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31"/>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30"/>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32"/>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35"/>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39"/>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42"/>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45"/>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23"/>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3" grpId="0" animBg="1"/>
      <p:bldP spid="25"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362</Words>
  <Application>Microsoft Office PowerPoint</Application>
  <PresentationFormat>Widescreen</PresentationFormat>
  <Paragraphs>98</Paragraphs>
  <Slides>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Anthony Clohesy</cp:lastModifiedBy>
  <cp:revision>7</cp:revision>
  <dcterms:created xsi:type="dcterms:W3CDTF">2013-09-04T07:18:00Z</dcterms:created>
  <dcterms:modified xsi:type="dcterms:W3CDTF">2016-01-02T13:49:14Z</dcterms:modified>
</cp:coreProperties>
</file>