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4" r:id="rId3"/>
    <p:sldId id="259" r:id="rId4"/>
    <p:sldId id="260" r:id="rId5"/>
    <p:sldId id="261" r:id="rId6"/>
    <p:sldId id="262" r:id="rId7"/>
    <p:sldId id="265" r:id="rId8"/>
    <p:sldId id="263"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201"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1FABD-914B-49BF-9B46-D316EDC317DD}" type="datetimeFigureOut">
              <a:rPr lang="en-GB" smtClean="0"/>
              <a:t>29/09/2016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0270E-CD66-475B-8861-B88D04B9D061}" type="slidenum">
              <a:rPr lang="en-GB" smtClean="0"/>
              <a:t>‹#›</a:t>
            </a:fld>
            <a:endParaRPr lang="en-GB"/>
          </a:p>
        </p:txBody>
      </p:sp>
    </p:spTree>
    <p:extLst>
      <p:ext uri="{BB962C8B-B14F-4D97-AF65-F5344CB8AC3E}">
        <p14:creationId xmlns:p14="http://schemas.microsoft.com/office/powerpoint/2010/main" val="198910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C0270E-CD66-475B-8861-B88D04B9D061}" type="slidenum">
              <a:rPr lang="en-GB" smtClean="0"/>
              <a:t>2</a:t>
            </a:fld>
            <a:endParaRPr lang="en-GB"/>
          </a:p>
        </p:txBody>
      </p:sp>
    </p:spTree>
    <p:extLst>
      <p:ext uri="{BB962C8B-B14F-4D97-AF65-F5344CB8AC3E}">
        <p14:creationId xmlns:p14="http://schemas.microsoft.com/office/powerpoint/2010/main" val="173669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0270E-CD66-475B-8861-B88D04B9D061}" type="slidenum">
              <a:rPr lang="en-GB" smtClean="0"/>
              <a:t>3</a:t>
            </a:fld>
            <a:endParaRPr lang="en-GB"/>
          </a:p>
        </p:txBody>
      </p:sp>
    </p:spTree>
    <p:extLst>
      <p:ext uri="{BB962C8B-B14F-4D97-AF65-F5344CB8AC3E}">
        <p14:creationId xmlns:p14="http://schemas.microsoft.com/office/powerpoint/2010/main" val="172487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August 8</a:t>
            </a:r>
            <a:r>
              <a:rPr lang="en-GB" baseline="30000" dirty="0" smtClean="0"/>
              <a:t>th</a:t>
            </a:r>
            <a:r>
              <a:rPr lang="en-GB" dirty="0" smtClean="0"/>
              <a:t> in 1913, the roulette wheel showed</a:t>
            </a:r>
            <a:r>
              <a:rPr lang="en-GB" baseline="0" dirty="0" smtClean="0"/>
              <a:t> up black 26 times in a row.  Some bet on black assuming the streak would continue (and lost big when it eventually stopped), and many bet on red, assuming the streak was almost certain to end soon (and lost big before red ever came).  If you followed a martingale strategy, doubling your bet every time you lost, 26 losses in a row would mean you’d need a bank roll of over half a billion to cover an initial £10 bet (plus, you’d only come out with a £10 profit).  </a:t>
            </a:r>
            <a:endParaRPr lang="en-GB" dirty="0"/>
          </a:p>
        </p:txBody>
      </p:sp>
      <p:sp>
        <p:nvSpPr>
          <p:cNvPr id="4" name="Slide Number Placeholder 3"/>
          <p:cNvSpPr>
            <a:spLocks noGrp="1"/>
          </p:cNvSpPr>
          <p:nvPr>
            <p:ph type="sldNum" sz="quarter" idx="10"/>
          </p:nvPr>
        </p:nvSpPr>
        <p:spPr/>
        <p:txBody>
          <a:bodyPr/>
          <a:lstStyle/>
          <a:p>
            <a:fld id="{5690474F-D462-4031-BB5D-99FB8FA64929}" type="slidenum">
              <a:rPr lang="en-GB" smtClean="0"/>
              <a:t>4</a:t>
            </a:fld>
            <a:endParaRPr lang="en-GB"/>
          </a:p>
        </p:txBody>
      </p:sp>
    </p:spTree>
    <p:extLst>
      <p:ext uri="{BB962C8B-B14F-4D97-AF65-F5344CB8AC3E}">
        <p14:creationId xmlns:p14="http://schemas.microsoft.com/office/powerpoint/2010/main" val="249509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0270E-CD66-475B-8861-B88D04B9D061}" type="slidenum">
              <a:rPr lang="en-GB" smtClean="0"/>
              <a:t>5</a:t>
            </a:fld>
            <a:endParaRPr lang="en-GB"/>
          </a:p>
        </p:txBody>
      </p:sp>
    </p:spTree>
    <p:extLst>
      <p:ext uri="{BB962C8B-B14F-4D97-AF65-F5344CB8AC3E}">
        <p14:creationId xmlns:p14="http://schemas.microsoft.com/office/powerpoint/2010/main" val="133342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for students to have in front of them during this lesson</a:t>
            </a:r>
            <a:endParaRPr lang="en-GB" dirty="0"/>
          </a:p>
        </p:txBody>
      </p:sp>
      <p:sp>
        <p:nvSpPr>
          <p:cNvPr id="4" name="Slide Number Placeholder 3"/>
          <p:cNvSpPr>
            <a:spLocks noGrp="1"/>
          </p:cNvSpPr>
          <p:nvPr>
            <p:ph type="sldNum" sz="quarter" idx="10"/>
          </p:nvPr>
        </p:nvSpPr>
        <p:spPr/>
        <p:txBody>
          <a:bodyPr/>
          <a:lstStyle/>
          <a:p>
            <a:fld id="{5BC0270E-CD66-475B-8861-B88D04B9D061}" type="slidenum">
              <a:rPr lang="en-GB" smtClean="0"/>
              <a:t>9</a:t>
            </a:fld>
            <a:endParaRPr lang="en-GB"/>
          </a:p>
        </p:txBody>
      </p:sp>
    </p:spTree>
    <p:extLst>
      <p:ext uri="{BB962C8B-B14F-4D97-AF65-F5344CB8AC3E}">
        <p14:creationId xmlns:p14="http://schemas.microsoft.com/office/powerpoint/2010/main" val="251947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C294C6-6D82-4232-8A2A-7CBE8E72D8C5}"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349499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294C6-6D82-4232-8A2A-7CBE8E72D8C5}"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304301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294C6-6D82-4232-8A2A-7CBE8E72D8C5}"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164059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294C6-6D82-4232-8A2A-7CBE8E72D8C5}"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145932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294C6-6D82-4232-8A2A-7CBE8E72D8C5}" type="datetimeFigureOut">
              <a:rPr lang="en-GB" smtClean="0"/>
              <a:t>29/09/2016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34961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C294C6-6D82-4232-8A2A-7CBE8E72D8C5}"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103635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C294C6-6D82-4232-8A2A-7CBE8E72D8C5}" type="datetimeFigureOut">
              <a:rPr lang="en-GB" smtClean="0"/>
              <a:t>29/09/2016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252158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C294C6-6D82-4232-8A2A-7CBE8E72D8C5}" type="datetimeFigureOut">
              <a:rPr lang="en-GB" smtClean="0"/>
              <a:t>29/09/2016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30178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294C6-6D82-4232-8A2A-7CBE8E72D8C5}" type="datetimeFigureOut">
              <a:rPr lang="en-GB" smtClean="0"/>
              <a:t>29/09/2016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209018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294C6-6D82-4232-8A2A-7CBE8E72D8C5}"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318295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294C6-6D82-4232-8A2A-7CBE8E72D8C5}" type="datetimeFigureOut">
              <a:rPr lang="en-GB" smtClean="0"/>
              <a:t>29/09/2016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90707F-4C9B-43FD-B461-2F197E2E7FCB}" type="slidenum">
              <a:rPr lang="en-GB" smtClean="0"/>
              <a:t>‹#›</a:t>
            </a:fld>
            <a:endParaRPr lang="en-GB"/>
          </a:p>
        </p:txBody>
      </p:sp>
    </p:spTree>
    <p:extLst>
      <p:ext uri="{BB962C8B-B14F-4D97-AF65-F5344CB8AC3E}">
        <p14:creationId xmlns:p14="http://schemas.microsoft.com/office/powerpoint/2010/main" val="185224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294C6-6D82-4232-8A2A-7CBE8E72D8C5}" type="datetimeFigureOut">
              <a:rPr lang="en-GB" smtClean="0"/>
              <a:t>29/09/2016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0707F-4C9B-43FD-B461-2F197E2E7FCB}" type="slidenum">
              <a:rPr lang="en-GB" smtClean="0"/>
              <a:t>‹#›</a:t>
            </a:fld>
            <a:endParaRPr lang="en-GB"/>
          </a:p>
        </p:txBody>
      </p:sp>
    </p:spTree>
    <p:extLst>
      <p:ext uri="{BB962C8B-B14F-4D97-AF65-F5344CB8AC3E}">
        <p14:creationId xmlns:p14="http://schemas.microsoft.com/office/powerpoint/2010/main" val="112903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456" y="823796"/>
                <a:ext cx="11921544" cy="5816977"/>
              </a:xfrm>
              <a:prstGeom prst="rect">
                <a:avLst/>
              </a:prstGeom>
              <a:noFill/>
            </p:spPr>
            <p:txBody>
              <a:bodyPr wrap="square" rtlCol="0">
                <a:spAutoFit/>
              </a:bodyPr>
              <a:lstStyle/>
              <a:p>
                <a:pPr algn="ctr"/>
                <a:r>
                  <a:rPr lang="en-GB" sz="3600" i="1" dirty="0" smtClean="0"/>
                  <a:t>No known pattern / unpredictable</a:t>
                </a:r>
              </a:p>
              <a:p>
                <a:endParaRPr lang="en-GB" sz="3600" dirty="0"/>
              </a:p>
              <a:p>
                <a:pPr algn="ctr"/>
                <a:r>
                  <a:rPr lang="en-GB" sz="3600" dirty="0" smtClean="0">
                    <a:solidFill>
                      <a:srgbClr val="0070C0"/>
                    </a:solidFill>
                  </a:rPr>
                  <a:t>We </a:t>
                </a:r>
                <a:r>
                  <a:rPr lang="en-GB" sz="3600" b="1" dirty="0" smtClean="0">
                    <a:solidFill>
                      <a:srgbClr val="0070C0"/>
                    </a:solidFill>
                  </a:rPr>
                  <a:t>can’t </a:t>
                </a:r>
                <a:r>
                  <a:rPr lang="en-GB" sz="3600" dirty="0" smtClean="0">
                    <a:solidFill>
                      <a:srgbClr val="0070C0"/>
                    </a:solidFill>
                  </a:rPr>
                  <a:t>predict the result of a random event.  </a:t>
                </a:r>
                <a:endParaRPr lang="en-GB" sz="2400" dirty="0" smtClean="0"/>
              </a:p>
              <a:p>
                <a:pPr algn="ctr"/>
                <a:r>
                  <a:rPr lang="en-GB" sz="2800" dirty="0" smtClean="0">
                    <a:solidFill>
                      <a:srgbClr val="FF0000"/>
                    </a:solidFill>
                  </a:rPr>
                  <a:t>But that </a:t>
                </a:r>
                <a:r>
                  <a:rPr lang="en-GB" sz="2800" i="1" dirty="0" smtClean="0">
                    <a:solidFill>
                      <a:srgbClr val="FF0000"/>
                    </a:solidFill>
                  </a:rPr>
                  <a:t>doesn’t</a:t>
                </a:r>
                <a:r>
                  <a:rPr lang="en-GB" sz="2800" dirty="0" smtClean="0">
                    <a:solidFill>
                      <a:srgbClr val="FF0000"/>
                    </a:solidFill>
                  </a:rPr>
                  <a:t> mean we know </a:t>
                </a:r>
                <a:r>
                  <a:rPr lang="en-GB" sz="2800" i="1" dirty="0" smtClean="0">
                    <a:solidFill>
                      <a:srgbClr val="FF0000"/>
                    </a:solidFill>
                  </a:rPr>
                  <a:t>nothing </a:t>
                </a:r>
                <a:r>
                  <a:rPr lang="en-GB" sz="2800" dirty="0" smtClean="0">
                    <a:solidFill>
                      <a:srgbClr val="FF0000"/>
                    </a:solidFill>
                  </a:rPr>
                  <a:t>about random events.  </a:t>
                </a:r>
              </a:p>
              <a:p>
                <a:endParaRPr lang="en-GB" sz="1200" dirty="0" smtClean="0"/>
              </a:p>
              <a:p>
                <a:r>
                  <a:rPr lang="en-GB" sz="2400" dirty="0" smtClean="0"/>
                  <a:t>For instance:</a:t>
                </a:r>
              </a:p>
              <a:p>
                <a:pPr algn="ctr"/>
                <a:r>
                  <a:rPr lang="en-GB" sz="3200" b="1" dirty="0" smtClean="0"/>
                  <a:t>Equivalent outcomes </a:t>
                </a:r>
                <a:r>
                  <a:rPr lang="en-GB" sz="3200" dirty="0" smtClean="0"/>
                  <a:t>are </a:t>
                </a:r>
                <a:r>
                  <a:rPr lang="en-GB" sz="3200" b="1" dirty="0" smtClean="0"/>
                  <a:t>equally likely</a:t>
                </a:r>
                <a:endParaRPr lang="en-GB" sz="3200" b="1" dirty="0"/>
              </a:p>
              <a:p>
                <a:endParaRPr lang="en-GB" sz="1200" dirty="0"/>
              </a:p>
              <a:p>
                <a:r>
                  <a:rPr lang="en-GB" sz="2800" dirty="0" smtClean="0"/>
                  <a:t>Fair dice have 6 faces.  Each number is </a:t>
                </a:r>
                <a:r>
                  <a:rPr lang="en-GB" sz="2800" b="1" dirty="0" smtClean="0"/>
                  <a:t>equally likely</a:t>
                </a:r>
                <a:r>
                  <a:rPr lang="en-GB" sz="2800" dirty="0" smtClean="0"/>
                  <a:t>. </a:t>
                </a:r>
              </a:p>
              <a:p>
                <a:r>
                  <a:rPr lang="en-GB" sz="2800" dirty="0" smtClean="0"/>
                  <a:t>And that means that, for </a:t>
                </a:r>
                <a:r>
                  <a:rPr lang="en-GB" sz="2800" b="1" dirty="0" smtClean="0"/>
                  <a:t>6000 rolls</a:t>
                </a:r>
                <a:r>
                  <a:rPr lang="en-GB" sz="2800" dirty="0" smtClean="0"/>
                  <a:t>, we should expect around </a:t>
                </a:r>
                <a14:m>
                  <m:oMath xmlns:m="http://schemas.openxmlformats.org/officeDocument/2006/math">
                    <m:r>
                      <a:rPr lang="en-GB" sz="2800" b="1" i="1" smtClean="0">
                        <a:latin typeface="Cambria Math" panose="02040503050406030204" pitchFamily="18" charset="0"/>
                      </a:rPr>
                      <m:t>𝟏𝟎𝟎𝟎</m:t>
                    </m:r>
                  </m:oMath>
                </a14:m>
                <a:r>
                  <a:rPr lang="en-GB" sz="2800" dirty="0" smtClean="0"/>
                  <a:t> of each.  </a:t>
                </a:r>
              </a:p>
              <a:p>
                <a:r>
                  <a:rPr lang="en-GB" sz="2800" dirty="0" smtClean="0">
                    <a:solidFill>
                      <a:schemeClr val="bg1">
                        <a:lumMod val="50000"/>
                      </a:schemeClr>
                    </a:solidFill>
                  </a:rPr>
                  <a:t>(in fact, it turns out there is a 99% chance of getting between 950 and 1050)</a:t>
                </a:r>
              </a:p>
              <a:p>
                <a:r>
                  <a:rPr lang="en-GB" sz="3200" dirty="0" smtClean="0"/>
                  <a:t>This sort of prediction is used for gambling, but also by businesses, governments, or anywhere where there is randomness or uncertainty.  </a:t>
                </a:r>
                <a:endParaRPr lang="en-GB"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70456" y="823796"/>
                <a:ext cx="11921544" cy="5816977"/>
              </a:xfrm>
              <a:prstGeom prst="rect">
                <a:avLst/>
              </a:prstGeom>
              <a:blipFill rotWithShape="0">
                <a:blip r:embed="rId2"/>
                <a:stretch>
                  <a:fillRect l="-1278" t="-1572" r="-1176" b="-419"/>
                </a:stretch>
              </a:blipFill>
            </p:spPr>
            <p:txBody>
              <a:bodyPr/>
              <a:lstStyle/>
              <a:p>
                <a:r>
                  <a:rPr lang="en-GB">
                    <a:noFill/>
                  </a:rPr>
                  <a:t> </a:t>
                </a:r>
              </a:p>
            </p:txBody>
          </p:sp>
        </mc:Fallback>
      </mc:AlternateContent>
      <p:sp>
        <p:nvSpPr>
          <p:cNvPr id="3" name="TextBox 2"/>
          <p:cNvSpPr txBox="1"/>
          <p:nvPr/>
        </p:nvSpPr>
        <p:spPr>
          <a:xfrm>
            <a:off x="270456" y="115910"/>
            <a:ext cx="11359167" cy="707886"/>
          </a:xfrm>
          <a:prstGeom prst="rect">
            <a:avLst/>
          </a:prstGeom>
          <a:noFill/>
        </p:spPr>
        <p:txBody>
          <a:bodyPr wrap="square" rtlCol="0">
            <a:spAutoFit/>
          </a:bodyPr>
          <a:lstStyle/>
          <a:p>
            <a:pPr algn="ctr"/>
            <a:r>
              <a:rPr lang="en-GB" sz="4000" b="1" dirty="0" smtClean="0"/>
              <a:t>What does ‘random’ mean?</a:t>
            </a:r>
            <a:endParaRPr lang="en-GB" sz="4000" b="1" dirty="0"/>
          </a:p>
        </p:txBody>
      </p:sp>
    </p:spTree>
    <p:extLst>
      <p:ext uri="{BB962C8B-B14F-4D97-AF65-F5344CB8AC3E}">
        <p14:creationId xmlns:p14="http://schemas.microsoft.com/office/powerpoint/2010/main" val="11278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18947" y="31040"/>
            <a:ext cx="4973053" cy="1138773"/>
          </a:xfrm>
          <a:prstGeom prst="rect">
            <a:avLst/>
          </a:prstGeom>
          <a:noFill/>
        </p:spPr>
        <p:txBody>
          <a:bodyPr wrap="square" rtlCol="0">
            <a:spAutoFit/>
          </a:bodyPr>
          <a:lstStyle/>
          <a:p>
            <a:pPr algn="ctr"/>
            <a:r>
              <a:rPr lang="en-GB" sz="4000" b="1" dirty="0" smtClean="0"/>
              <a:t>Probability</a:t>
            </a:r>
          </a:p>
          <a:p>
            <a:pPr algn="ctr"/>
            <a:r>
              <a:rPr lang="en-GB" sz="2800" i="1" dirty="0" smtClean="0"/>
              <a:t>The mystery of the unknowable</a:t>
            </a:r>
            <a:endParaRPr lang="en-GB" sz="2800" i="1" dirty="0"/>
          </a:p>
        </p:txBody>
      </p:sp>
      <p:pic>
        <p:nvPicPr>
          <p:cNvPr id="1028" name="Picture 4" descr="http://media.ldscdn.org/images/media-library/bible-images-the-life-of-jesus-christ/final-events/easter-pictures-soldiers-gamble-1127801-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69326"/>
            <a:ext cx="6113286" cy="40755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arm4.staticflickr.com/3267/3631575003_eb836ffe1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7208" y="1600700"/>
            <a:ext cx="2867025"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431074" y="679268"/>
            <a:ext cx="4066134" cy="1520671"/>
          </a:xfrm>
          <a:prstGeom prst="wedgeEllipseCallout">
            <a:avLst>
              <a:gd name="adj1" fmla="val 24949"/>
              <a:gd name="adj2" fmla="val 9423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latin typeface="Adobe Hebrew" panose="02040503050201020203" pitchFamily="18" charset="-79"/>
              <a:cs typeface="Adobe Hebrew" panose="02040503050201020203" pitchFamily="18" charset="-79"/>
            </a:endParaRPr>
          </a:p>
          <a:p>
            <a:pPr algn="ctr"/>
            <a:r>
              <a:rPr lang="en-GB" sz="2800" dirty="0" smtClean="0">
                <a:solidFill>
                  <a:schemeClr val="tx1"/>
                </a:solidFill>
                <a:latin typeface="Adobe Hebrew" panose="02040503050201020203" pitchFamily="18" charset="-79"/>
                <a:cs typeface="Adobe Hebrew" panose="02040503050201020203" pitchFamily="18" charset="-79"/>
              </a:rPr>
              <a:t>  </a:t>
            </a:r>
            <a:endParaRPr lang="en-GB" sz="2800" dirty="0">
              <a:solidFill>
                <a:schemeClr val="tx1"/>
              </a:solidFill>
              <a:latin typeface="Adobe Hebrew" panose="02040503050201020203" pitchFamily="18" charset="-79"/>
              <a:cs typeface="Adobe Hebrew" panose="02040503050201020203" pitchFamily="18" charset="-79"/>
            </a:endParaRPr>
          </a:p>
        </p:txBody>
      </p:sp>
      <p:sp>
        <p:nvSpPr>
          <p:cNvPr id="3" name="Rectangle 2"/>
          <p:cNvSpPr/>
          <p:nvPr/>
        </p:nvSpPr>
        <p:spPr>
          <a:xfrm>
            <a:off x="1038591" y="853285"/>
            <a:ext cx="3080373" cy="1200329"/>
          </a:xfrm>
          <a:prstGeom prst="rect">
            <a:avLst/>
          </a:prstGeom>
        </p:spPr>
        <p:txBody>
          <a:bodyPr wrap="square">
            <a:spAutoFit/>
          </a:bodyPr>
          <a:lstStyle/>
          <a:p>
            <a:pPr algn="ctr"/>
            <a:r>
              <a:rPr lang="en-GB" sz="2400" dirty="0" smtClean="0">
                <a:solidFill>
                  <a:schemeClr val="tx1"/>
                </a:solidFill>
                <a:latin typeface="Adobe Hebrew" panose="02040503050201020203" pitchFamily="18" charset="-79"/>
                <a:cs typeface="Adobe Hebrew" panose="02040503050201020203" pitchFamily="18" charset="-79"/>
              </a:rPr>
              <a:t>You won the coin toss - Caesar has spoken!  We’ll do it your way.  </a:t>
            </a:r>
          </a:p>
        </p:txBody>
      </p:sp>
      <p:sp>
        <p:nvSpPr>
          <p:cNvPr id="7" name="TextBox 6"/>
          <p:cNvSpPr txBox="1"/>
          <p:nvPr/>
        </p:nvSpPr>
        <p:spPr>
          <a:xfrm>
            <a:off x="7422865" y="1601878"/>
            <a:ext cx="4016545" cy="4832092"/>
          </a:xfrm>
          <a:prstGeom prst="rect">
            <a:avLst/>
          </a:prstGeom>
          <a:noFill/>
        </p:spPr>
        <p:txBody>
          <a:bodyPr wrap="square" rtlCol="0">
            <a:spAutoFit/>
          </a:bodyPr>
          <a:lstStyle/>
          <a:p>
            <a:r>
              <a:rPr lang="en-GB" sz="2800" dirty="0" smtClean="0">
                <a:latin typeface="Adobe Hebrew" panose="02040503050201020203" pitchFamily="18" charset="-79"/>
                <a:cs typeface="Adobe Hebrew" panose="02040503050201020203" pitchFamily="18" charset="-79"/>
              </a:rPr>
              <a:t>“The will of the gods”</a:t>
            </a:r>
          </a:p>
          <a:p>
            <a:endParaRPr lang="en-GB" sz="2800" dirty="0">
              <a:latin typeface="Adobe Hebrew" panose="02040503050201020203" pitchFamily="18" charset="-79"/>
              <a:cs typeface="Adobe Hebrew" panose="02040503050201020203" pitchFamily="18" charset="-79"/>
            </a:endParaRPr>
          </a:p>
          <a:p>
            <a:pPr algn="r"/>
            <a:r>
              <a:rPr lang="en-GB" sz="2800" dirty="0" smtClean="0">
                <a:latin typeface="Adobe Hebrew" panose="02040503050201020203" pitchFamily="18" charset="-79"/>
                <a:cs typeface="Adobe Hebrew" panose="02040503050201020203" pitchFamily="18" charset="-79"/>
              </a:rPr>
              <a:t>“Fate”</a:t>
            </a:r>
          </a:p>
          <a:p>
            <a:endParaRPr lang="en-GB" sz="2800" dirty="0">
              <a:latin typeface="Adobe Hebrew" panose="02040503050201020203" pitchFamily="18" charset="-79"/>
              <a:cs typeface="Adobe Hebrew" panose="02040503050201020203" pitchFamily="18" charset="-79"/>
            </a:endParaRPr>
          </a:p>
          <a:p>
            <a:r>
              <a:rPr lang="en-GB" sz="2800" dirty="0" smtClean="0">
                <a:latin typeface="Adobe Hebrew" panose="02040503050201020203" pitchFamily="18" charset="-79"/>
                <a:cs typeface="Adobe Hebrew" panose="02040503050201020203" pitchFamily="18" charset="-79"/>
              </a:rPr>
              <a:t>“Destiny”</a:t>
            </a:r>
          </a:p>
          <a:p>
            <a:endParaRPr lang="en-GB" sz="2800" dirty="0">
              <a:latin typeface="Adobe Hebrew" panose="02040503050201020203" pitchFamily="18" charset="-79"/>
              <a:cs typeface="Adobe Hebrew" panose="02040503050201020203" pitchFamily="18" charset="-79"/>
            </a:endParaRPr>
          </a:p>
          <a:p>
            <a:pPr algn="ctr"/>
            <a:r>
              <a:rPr lang="en-GB" sz="2800" dirty="0" smtClean="0">
                <a:latin typeface="Adobe Hebrew" panose="02040503050201020203" pitchFamily="18" charset="-79"/>
                <a:cs typeface="Adobe Hebrew" panose="02040503050201020203" pitchFamily="18" charset="-79"/>
              </a:rPr>
              <a:t>“Luck”</a:t>
            </a:r>
          </a:p>
          <a:p>
            <a:endParaRPr lang="en-GB" sz="2800" dirty="0">
              <a:latin typeface="Adobe Hebrew" panose="02040503050201020203" pitchFamily="18" charset="-79"/>
              <a:cs typeface="Adobe Hebrew" panose="02040503050201020203" pitchFamily="18" charset="-79"/>
            </a:endParaRPr>
          </a:p>
          <a:p>
            <a:r>
              <a:rPr lang="en-GB" sz="2800" dirty="0" smtClean="0">
                <a:latin typeface="Adobe Hebrew" panose="02040503050201020203" pitchFamily="18" charset="-79"/>
                <a:cs typeface="Adobe Hebrew" panose="02040503050201020203" pitchFamily="18" charset="-79"/>
              </a:rPr>
              <a:t>“Fortune”</a:t>
            </a:r>
          </a:p>
          <a:p>
            <a:endParaRPr lang="en-GB" sz="2800" dirty="0">
              <a:latin typeface="Adobe Hebrew" panose="02040503050201020203" pitchFamily="18" charset="-79"/>
              <a:cs typeface="Adobe Hebrew" panose="02040503050201020203" pitchFamily="18" charset="-79"/>
            </a:endParaRPr>
          </a:p>
          <a:p>
            <a:pPr algn="r"/>
            <a:r>
              <a:rPr lang="en-GB" sz="2800" dirty="0" smtClean="0">
                <a:latin typeface="Adobe Hebrew" panose="02040503050201020203" pitchFamily="18" charset="-79"/>
                <a:cs typeface="Adobe Hebrew" panose="02040503050201020203" pitchFamily="18" charset="-79"/>
              </a:rPr>
              <a:t>“Providence”</a:t>
            </a:r>
            <a:endParaRPr lang="en-GB" sz="2800" dirty="0">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105459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0159" y="2316848"/>
            <a:ext cx="10472334" cy="835653"/>
          </a:xfrm>
          <a:prstGeom prst="rect">
            <a:avLst/>
          </a:prstGeom>
        </p:spPr>
      </p:pic>
      <p:cxnSp>
        <p:nvCxnSpPr>
          <p:cNvPr id="9" name="Straight Arrow Connector 8"/>
          <p:cNvCxnSpPr/>
          <p:nvPr/>
        </p:nvCxnSpPr>
        <p:spPr>
          <a:xfrm flipH="1" flipV="1">
            <a:off x="1133341" y="2615313"/>
            <a:ext cx="1814575" cy="32558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429301" y="2977843"/>
            <a:ext cx="2160628" cy="34665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63447" y="2847131"/>
            <a:ext cx="32637" cy="30240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0" y="2847132"/>
            <a:ext cx="1121196" cy="35972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574507" y="2977844"/>
            <a:ext cx="9634" cy="3466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602071" y="2852670"/>
            <a:ext cx="2293933" cy="35917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0044752" y="2512457"/>
            <a:ext cx="1230748" cy="33587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521124" y="2977844"/>
            <a:ext cx="1104664" cy="3466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625788" y="2977844"/>
            <a:ext cx="109986" cy="3466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88" y="7002"/>
            <a:ext cx="4443212" cy="1138773"/>
          </a:xfrm>
          <a:prstGeom prst="rect">
            <a:avLst/>
          </a:prstGeom>
          <a:noFill/>
        </p:spPr>
        <p:txBody>
          <a:bodyPr wrap="square" rtlCol="0">
            <a:spAutoFit/>
          </a:bodyPr>
          <a:lstStyle/>
          <a:p>
            <a:pPr algn="ctr"/>
            <a:r>
              <a:rPr lang="en-GB" sz="4000" b="1" dirty="0" smtClean="0"/>
              <a:t>Probability</a:t>
            </a:r>
          </a:p>
          <a:p>
            <a:pPr algn="ctr"/>
            <a:r>
              <a:rPr lang="en-GB" sz="2800" i="1" dirty="0" smtClean="0"/>
              <a:t>The science of randomness</a:t>
            </a:r>
            <a:endParaRPr lang="en-GB" sz="2800" i="1" dirty="0"/>
          </a:p>
        </p:txBody>
      </p:sp>
      <mc:AlternateContent xmlns:mc="http://schemas.openxmlformats.org/markup-compatibility/2006" xmlns:a14="http://schemas.microsoft.com/office/drawing/2010/main">
        <mc:Choice Requires="a14">
          <p:sp>
            <p:nvSpPr>
              <p:cNvPr id="6" name="TextBox 5"/>
              <p:cNvSpPr txBox="1"/>
              <p:nvPr/>
            </p:nvSpPr>
            <p:spPr>
              <a:xfrm>
                <a:off x="375633" y="3313241"/>
                <a:ext cx="11110175" cy="3644459"/>
              </a:xfrm>
              <a:prstGeom prst="rect">
                <a:avLst/>
              </a:prstGeom>
              <a:solidFill>
                <a:schemeClr val="bg1">
                  <a:alpha val="69000"/>
                </a:schemeClr>
              </a:solidFill>
            </p:spPr>
            <p:txBody>
              <a:bodyPr wrap="square" rtlCol="0">
                <a:spAutoFit/>
              </a:bodyPr>
              <a:lstStyle/>
              <a:p>
                <a:r>
                  <a:rPr lang="en-GB" sz="2400" dirty="0" smtClean="0"/>
                  <a:t>The chance of something happening can be described in words:  </a:t>
                </a:r>
              </a:p>
              <a:p>
                <a:endParaRPr lang="en-GB" sz="2400" dirty="0" smtClean="0"/>
              </a:p>
              <a:p>
                <a:pPr algn="ctr"/>
                <a:r>
                  <a:rPr lang="en-GB" sz="2400" i="1" dirty="0" smtClean="0"/>
                  <a:t>Impossible,     Very Unlikely,     Unlikely,     Even,     Likely,     Very Likely,     Certain</a:t>
                </a:r>
              </a:p>
              <a:p>
                <a:pPr algn="ctr"/>
                <a:endParaRPr lang="en-GB" sz="2400" i="1" dirty="0" smtClean="0"/>
              </a:p>
              <a:p>
                <a:r>
                  <a:rPr lang="en-GB" sz="2800" dirty="0"/>
                  <a:t>Choosing numbers instead lets us compare two events more precisely,</a:t>
                </a:r>
              </a:p>
              <a:p>
                <a:r>
                  <a:rPr lang="en-GB" sz="2800" dirty="0"/>
                  <a:t>and even make predictions about them.  </a:t>
                </a:r>
                <a:endParaRPr lang="en-GB" sz="2800" i="1" dirty="0"/>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𝐼𝑚𝑝𝑜𝑠𝑠𝑖𝑏𝑙𝑒</m:t>
                      </m:r>
                      <m:r>
                        <a:rPr lang="en-GB" sz="2400" i="1">
                          <a:latin typeface="Cambria Math" panose="02040503050406030204" pitchFamily="18" charset="0"/>
                        </a:rPr>
                        <m:t>=0                            </m:t>
                      </m:r>
                      <m:r>
                        <a:rPr lang="en-GB" sz="2400" i="1">
                          <a:latin typeface="Cambria Math" panose="02040503050406030204" pitchFamily="18" charset="0"/>
                        </a:rPr>
                        <m:t>𝐸𝑣𝑒𝑛</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r>
                        <a:rPr lang="en-GB" sz="2400" i="1">
                          <a:latin typeface="Cambria Math" panose="02040503050406030204" pitchFamily="18" charset="0"/>
                        </a:rPr>
                        <m:t>                            </m:t>
                      </m:r>
                      <m:r>
                        <a:rPr lang="en-GB" sz="2400" i="1">
                          <a:latin typeface="Cambria Math" panose="02040503050406030204" pitchFamily="18" charset="0"/>
                        </a:rPr>
                        <m:t>𝐶𝑒𝑟𝑡𝑎𝑖𝑛</m:t>
                      </m:r>
                      <m:r>
                        <a:rPr lang="en-GB" sz="2400" i="1">
                          <a:latin typeface="Cambria Math" panose="02040503050406030204" pitchFamily="18" charset="0"/>
                        </a:rPr>
                        <m:t>=1</m:t>
                      </m:r>
                    </m:oMath>
                  </m:oMathPara>
                </a14:m>
                <a:endParaRPr lang="en-GB" sz="2400" dirty="0"/>
              </a:p>
              <a:p>
                <a:pPr algn="ctr"/>
                <a:r>
                  <a:rPr lang="en-GB" sz="2400" dirty="0"/>
                  <a:t>‘</a:t>
                </a:r>
                <a14:m>
                  <m:oMath xmlns:m="http://schemas.openxmlformats.org/officeDocument/2006/math">
                    <m:r>
                      <a:rPr lang="en-GB" sz="2400" i="1">
                        <a:latin typeface="Cambria Math" panose="02040503050406030204" pitchFamily="18" charset="0"/>
                      </a:rPr>
                      <m:t>𝑈𝑛𝑙𝑖𝑘𝑒𝑙𝑦</m:t>
                    </m:r>
                  </m:oMath>
                </a14:m>
                <a:r>
                  <a:rPr lang="en-GB" sz="2400" dirty="0"/>
                  <a:t>’ </a:t>
                </a:r>
                <a14:m>
                  <m:oMath xmlns:m="http://schemas.openxmlformats.org/officeDocument/2006/math">
                    <m:r>
                      <a:rPr lang="en-GB" sz="2400">
                        <a:latin typeface="Cambria Math" panose="02040503050406030204" pitchFamily="18" charset="0"/>
                      </a:rPr>
                      <m:t>&lt;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oMath>
                </a14:m>
                <a:r>
                  <a:rPr lang="en-GB" sz="2400" dirty="0"/>
                  <a:t>                      ‘</a:t>
                </a:r>
                <a14:m>
                  <m:oMath xmlns:m="http://schemas.openxmlformats.org/officeDocument/2006/math">
                    <m:r>
                      <a:rPr lang="en-GB" sz="2400" i="1">
                        <a:latin typeface="Cambria Math" panose="02040503050406030204" pitchFamily="18" charset="0"/>
                      </a:rPr>
                      <m:t>𝐿𝑖𝑘𝑒𝑙𝑦</m:t>
                    </m:r>
                  </m:oMath>
                </a14:m>
                <a:r>
                  <a:rPr lang="en-GB" sz="2400" dirty="0"/>
                  <a:t>’ </a:t>
                </a:r>
                <a14:m>
                  <m:oMath xmlns:m="http://schemas.openxmlformats.org/officeDocument/2006/math">
                    <m:r>
                      <a:rPr lang="en-GB" sz="2400">
                        <a:latin typeface="Cambria Math" panose="02040503050406030204" pitchFamily="18" charset="0"/>
                      </a:rPr>
                      <m:t>&gt;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oMath>
                </a14:m>
                <a:r>
                  <a:rPr lang="en-GB" sz="2400" i="1" dirty="0" smtClean="0"/>
                  <a:t> </a:t>
                </a:r>
                <a:endParaRPr lang="en-GB" sz="2400" i="1" dirty="0"/>
              </a:p>
            </p:txBody>
          </p:sp>
        </mc:Choice>
        <mc:Fallback xmlns="">
          <p:sp>
            <p:nvSpPr>
              <p:cNvPr id="6" name="TextBox 5"/>
              <p:cNvSpPr txBox="1">
                <a:spLocks noRot="1" noChangeAspect="1" noMove="1" noResize="1" noEditPoints="1" noAdjustHandles="1" noChangeArrowheads="1" noChangeShapeType="1" noTextEdit="1"/>
              </p:cNvSpPr>
              <p:nvPr/>
            </p:nvSpPr>
            <p:spPr>
              <a:xfrm>
                <a:off x="375633" y="3313241"/>
                <a:ext cx="11110175" cy="3644459"/>
              </a:xfrm>
              <a:prstGeom prst="rect">
                <a:avLst/>
              </a:prstGeom>
              <a:blipFill rotWithShape="0">
                <a:blip r:embed="rId4"/>
                <a:stretch>
                  <a:fillRect l="-1153" t="-1340" b="-1005"/>
                </a:stretch>
              </a:blipFill>
            </p:spPr>
            <p:txBody>
              <a:bodyPr/>
              <a:lstStyle/>
              <a:p>
                <a:r>
                  <a:rPr lang="en-GB">
                    <a:noFill/>
                  </a:rPr>
                  <a:t> </a:t>
                </a:r>
              </a:p>
            </p:txBody>
          </p:sp>
        </mc:Fallback>
      </mc:AlternateContent>
      <p:pic>
        <p:nvPicPr>
          <p:cNvPr id="3" name="Picture 2"/>
          <p:cNvPicPr>
            <a:picLocks noChangeAspect="1"/>
          </p:cNvPicPr>
          <p:nvPr/>
        </p:nvPicPr>
        <p:blipFill>
          <a:blip r:embed="rId5"/>
          <a:stretch>
            <a:fillRect/>
          </a:stretch>
        </p:blipFill>
        <p:spPr>
          <a:xfrm>
            <a:off x="10582023" y="-11651"/>
            <a:ext cx="1609977" cy="2426303"/>
          </a:xfrm>
          <a:prstGeom prst="rect">
            <a:avLst/>
          </a:prstGeom>
        </p:spPr>
      </p:pic>
      <p:sp>
        <p:nvSpPr>
          <p:cNvPr id="20" name="Oval Callout 19"/>
          <p:cNvSpPr/>
          <p:nvPr/>
        </p:nvSpPr>
        <p:spPr>
          <a:xfrm>
            <a:off x="5678905" y="53509"/>
            <a:ext cx="4831327" cy="1520671"/>
          </a:xfrm>
          <a:prstGeom prst="wedgeEllipseCallout">
            <a:avLst>
              <a:gd name="adj1" fmla="val 58486"/>
              <a:gd name="adj2" fmla="val 4887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tx1"/>
              </a:solidFill>
              <a:latin typeface="Adobe Hebrew" panose="02040503050201020203" pitchFamily="18" charset="-79"/>
              <a:cs typeface="Adobe Hebrew" panose="02040503050201020203" pitchFamily="18" charset="-79"/>
            </a:endParaRPr>
          </a:p>
          <a:p>
            <a:pPr algn="ctr"/>
            <a:r>
              <a:rPr lang="en-GB" sz="2800" dirty="0" smtClean="0">
                <a:solidFill>
                  <a:schemeClr val="tx1"/>
                </a:solidFill>
                <a:latin typeface="Adobe Hebrew" panose="02040503050201020203" pitchFamily="18" charset="-79"/>
                <a:cs typeface="Adobe Hebrew" panose="02040503050201020203" pitchFamily="18" charset="-79"/>
              </a:rPr>
              <a:t>  </a:t>
            </a:r>
            <a:endParaRPr lang="en-GB" sz="2800" dirty="0">
              <a:solidFill>
                <a:schemeClr val="tx1"/>
              </a:solidFill>
              <a:latin typeface="Adobe Hebrew" panose="02040503050201020203" pitchFamily="18" charset="-79"/>
              <a:cs typeface="Adobe Hebrew" panose="02040503050201020203" pitchFamily="18" charset="-79"/>
            </a:endParaRPr>
          </a:p>
        </p:txBody>
      </p:sp>
      <p:sp>
        <p:nvSpPr>
          <p:cNvPr id="21" name="Rectangle 20"/>
          <p:cNvSpPr/>
          <p:nvPr/>
        </p:nvSpPr>
        <p:spPr>
          <a:xfrm>
            <a:off x="6074372" y="228395"/>
            <a:ext cx="4212452" cy="1200329"/>
          </a:xfrm>
          <a:prstGeom prst="rect">
            <a:avLst/>
          </a:prstGeom>
        </p:spPr>
        <p:txBody>
          <a:bodyPr wrap="square">
            <a:spAutoFit/>
          </a:bodyPr>
          <a:lstStyle/>
          <a:p>
            <a:pPr algn="ctr"/>
            <a:r>
              <a:rPr lang="en-GB" sz="2400" dirty="0" smtClean="0">
                <a:solidFill>
                  <a:schemeClr val="tx1"/>
                </a:solidFill>
                <a:latin typeface="Adobe Hebrew" panose="02040503050201020203" pitchFamily="18" charset="-79"/>
                <a:cs typeface="Adobe Hebrew" panose="02040503050201020203" pitchFamily="18" charset="-79"/>
              </a:rPr>
              <a:t>“Mathematics is the alphabet with which God has written the universe.”  Galileo, 1564-1642</a:t>
            </a:r>
          </a:p>
        </p:txBody>
      </p:sp>
    </p:spTree>
    <p:extLst>
      <p:ext uri="{BB962C8B-B14F-4D97-AF65-F5344CB8AC3E}">
        <p14:creationId xmlns:p14="http://schemas.microsoft.com/office/powerpoint/2010/main" val="408085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3" name="TextBox 2"/>
          <p:cNvSpPr txBox="1"/>
          <p:nvPr/>
        </p:nvSpPr>
        <p:spPr>
          <a:xfrm>
            <a:off x="1" y="103031"/>
            <a:ext cx="3541690" cy="6740307"/>
          </a:xfrm>
          <a:prstGeom prst="rect">
            <a:avLst/>
          </a:prstGeom>
          <a:noFill/>
        </p:spPr>
        <p:txBody>
          <a:bodyPr wrap="square" rtlCol="0">
            <a:spAutoFit/>
          </a:bodyPr>
          <a:lstStyle/>
          <a:p>
            <a:r>
              <a:rPr lang="en-GB" sz="3600" dirty="0" smtClean="0"/>
              <a:t>On one occasion, in a Monte Carlo casino, a roulette wheel came up black 20 times in a row.  </a:t>
            </a:r>
          </a:p>
          <a:p>
            <a:endParaRPr lang="en-GB" sz="3600" dirty="0"/>
          </a:p>
          <a:p>
            <a:r>
              <a:rPr lang="en-GB" sz="3600" dirty="0" smtClean="0"/>
              <a:t>Would you bet red or black for the next throw?</a:t>
            </a:r>
          </a:p>
          <a:p>
            <a:endParaRPr lang="en-GB" sz="3600" dirty="0"/>
          </a:p>
          <a:p>
            <a:r>
              <a:rPr lang="en-GB" sz="3600" dirty="0" smtClean="0"/>
              <a:t>Why?</a:t>
            </a:r>
            <a:endParaRPr lang="en-GB" sz="3600" dirty="0"/>
          </a:p>
        </p:txBody>
      </p:sp>
      <p:sp>
        <p:nvSpPr>
          <p:cNvPr id="4" name="TextBox 3"/>
          <p:cNvSpPr txBox="1"/>
          <p:nvPr/>
        </p:nvSpPr>
        <p:spPr>
          <a:xfrm>
            <a:off x="5643253" y="1207692"/>
            <a:ext cx="1976747" cy="5016758"/>
          </a:xfrm>
          <a:prstGeom prst="rect">
            <a:avLst/>
          </a:prstGeom>
          <a:solidFill>
            <a:srgbClr val="FFFFFF">
              <a:alpha val="82000"/>
            </a:srgbClr>
          </a:solidFill>
        </p:spPr>
        <p:txBody>
          <a:bodyPr wrap="square" rtlCol="0">
            <a:spAutoFit/>
          </a:bodyPr>
          <a:lstStyle/>
          <a:p>
            <a:r>
              <a:rPr lang="en-GB" sz="3200" dirty="0" smtClean="0"/>
              <a:t>Throw 21:</a:t>
            </a:r>
          </a:p>
          <a:p>
            <a:r>
              <a:rPr lang="en-GB" sz="3200" dirty="0" smtClean="0"/>
              <a:t>Throw 22:</a:t>
            </a:r>
          </a:p>
          <a:p>
            <a:r>
              <a:rPr lang="en-GB" sz="3200" dirty="0" smtClean="0"/>
              <a:t>Throw 23:</a:t>
            </a:r>
          </a:p>
          <a:p>
            <a:r>
              <a:rPr lang="en-GB" sz="3200" dirty="0" smtClean="0"/>
              <a:t>Throw 24:</a:t>
            </a:r>
          </a:p>
          <a:p>
            <a:r>
              <a:rPr lang="en-GB" sz="3200" dirty="0" smtClean="0"/>
              <a:t>Throw 25:</a:t>
            </a:r>
          </a:p>
          <a:p>
            <a:r>
              <a:rPr lang="en-GB" sz="3200" dirty="0" smtClean="0"/>
              <a:t>Throw 26:</a:t>
            </a:r>
          </a:p>
          <a:p>
            <a:r>
              <a:rPr lang="en-GB" sz="3200" dirty="0" smtClean="0"/>
              <a:t>Throw 27:</a:t>
            </a:r>
          </a:p>
          <a:p>
            <a:r>
              <a:rPr lang="en-GB" sz="3200" dirty="0" smtClean="0"/>
              <a:t>Throw 28:</a:t>
            </a:r>
          </a:p>
          <a:p>
            <a:r>
              <a:rPr lang="en-GB" sz="3200" dirty="0" smtClean="0"/>
              <a:t>Throw 29:</a:t>
            </a:r>
          </a:p>
          <a:p>
            <a:r>
              <a:rPr lang="en-GB" sz="3200" dirty="0" smtClean="0"/>
              <a:t>Throw 30:</a:t>
            </a:r>
          </a:p>
        </p:txBody>
      </p:sp>
      <p:sp>
        <p:nvSpPr>
          <p:cNvPr id="5" name="TextBox 4"/>
          <p:cNvSpPr txBox="1"/>
          <p:nvPr/>
        </p:nvSpPr>
        <p:spPr>
          <a:xfrm>
            <a:off x="7620000" y="1207692"/>
            <a:ext cx="1771934" cy="5016758"/>
          </a:xfrm>
          <a:prstGeom prst="rect">
            <a:avLst/>
          </a:prstGeom>
          <a:solidFill>
            <a:srgbClr val="FFFFFF">
              <a:alpha val="82000"/>
            </a:srgbClr>
          </a:solidFill>
        </p:spPr>
        <p:txBody>
          <a:bodyPr wrap="square" rtlCol="0">
            <a:spAutoFit/>
          </a:bodyPr>
          <a:lstStyle/>
          <a:p>
            <a:r>
              <a:rPr lang="en-GB" sz="3200" dirty="0" smtClean="0"/>
              <a:t>Black</a:t>
            </a:r>
          </a:p>
          <a:p>
            <a:r>
              <a:rPr lang="en-GB" sz="3200" dirty="0" smtClean="0"/>
              <a:t>Black</a:t>
            </a:r>
          </a:p>
          <a:p>
            <a:r>
              <a:rPr lang="en-GB" sz="3200" dirty="0" smtClean="0"/>
              <a:t>Black</a:t>
            </a:r>
          </a:p>
          <a:p>
            <a:r>
              <a:rPr lang="en-GB" sz="3200" dirty="0" smtClean="0"/>
              <a:t>Black</a:t>
            </a:r>
          </a:p>
          <a:p>
            <a:r>
              <a:rPr lang="en-GB" sz="3200" dirty="0" smtClean="0"/>
              <a:t>Black</a:t>
            </a:r>
          </a:p>
          <a:p>
            <a:r>
              <a:rPr lang="en-GB" sz="3200" dirty="0" smtClean="0"/>
              <a:t>Black</a:t>
            </a:r>
          </a:p>
          <a:p>
            <a:r>
              <a:rPr lang="en-GB" sz="3200" dirty="0" smtClean="0">
                <a:solidFill>
                  <a:srgbClr val="FF0000"/>
                </a:solidFill>
              </a:rPr>
              <a:t>Red</a:t>
            </a:r>
          </a:p>
          <a:p>
            <a:r>
              <a:rPr lang="en-GB" sz="3200" dirty="0" smtClean="0">
                <a:solidFill>
                  <a:srgbClr val="FF0000"/>
                </a:solidFill>
              </a:rPr>
              <a:t>Red</a:t>
            </a:r>
          </a:p>
          <a:p>
            <a:r>
              <a:rPr lang="en-GB" sz="3200" dirty="0" smtClean="0"/>
              <a:t>Black</a:t>
            </a:r>
          </a:p>
          <a:p>
            <a:r>
              <a:rPr lang="en-GB" sz="3200" dirty="0" smtClean="0">
                <a:solidFill>
                  <a:srgbClr val="FF0000"/>
                </a:solidFill>
              </a:rPr>
              <a:t>Red</a:t>
            </a:r>
            <a:endParaRPr lang="en-GB" sz="3200" dirty="0">
              <a:solidFill>
                <a:srgbClr val="FF0000"/>
              </a:solidFill>
            </a:endParaRPr>
          </a:p>
        </p:txBody>
      </p:sp>
    </p:spTree>
    <p:extLst>
      <p:ext uri="{BB962C8B-B14F-4D97-AF65-F5344CB8AC3E}">
        <p14:creationId xmlns:p14="http://schemas.microsoft.com/office/powerpoint/2010/main" val="226957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514600"/>
            <a:ext cx="5791199" cy="4343399"/>
          </a:xfrm>
          <a:prstGeom prst="rect">
            <a:avLst/>
          </a:prstGeom>
        </p:spPr>
      </p:pic>
      <p:sp>
        <p:nvSpPr>
          <p:cNvPr id="3" name="TextBox 2"/>
          <p:cNvSpPr txBox="1"/>
          <p:nvPr/>
        </p:nvSpPr>
        <p:spPr>
          <a:xfrm>
            <a:off x="0" y="103031"/>
            <a:ext cx="6182435" cy="1384995"/>
          </a:xfrm>
          <a:prstGeom prst="rect">
            <a:avLst/>
          </a:prstGeom>
          <a:noFill/>
        </p:spPr>
        <p:txBody>
          <a:bodyPr wrap="square" rtlCol="0">
            <a:spAutoFit/>
          </a:bodyPr>
          <a:lstStyle/>
          <a:p>
            <a:r>
              <a:rPr lang="en-GB" sz="3600" u="sng" dirty="0" smtClean="0"/>
              <a:t>The Gambler’s Fallacy</a:t>
            </a:r>
          </a:p>
          <a:p>
            <a:r>
              <a:rPr lang="en-GB" sz="2400" dirty="0" smtClean="0"/>
              <a:t>A commonly held (if often subconscious)</a:t>
            </a:r>
          </a:p>
          <a:p>
            <a:r>
              <a:rPr lang="en-GB" sz="2400" dirty="0" smtClean="0"/>
              <a:t>Belief that is the result of a logical error.</a:t>
            </a:r>
            <a:endParaRPr lang="en-GB" sz="3200" dirty="0"/>
          </a:p>
        </p:txBody>
      </p:sp>
      <p:sp>
        <p:nvSpPr>
          <p:cNvPr id="4" name="TextBox 3"/>
          <p:cNvSpPr txBox="1"/>
          <p:nvPr/>
        </p:nvSpPr>
        <p:spPr>
          <a:xfrm>
            <a:off x="-11375" y="1661153"/>
            <a:ext cx="5033541" cy="4524315"/>
          </a:xfrm>
          <a:prstGeom prst="rect">
            <a:avLst/>
          </a:prstGeom>
          <a:noFill/>
        </p:spPr>
        <p:txBody>
          <a:bodyPr wrap="square" rtlCol="0">
            <a:spAutoFit/>
          </a:bodyPr>
          <a:lstStyle/>
          <a:p>
            <a:r>
              <a:rPr lang="en-GB" sz="3600" dirty="0" smtClean="0"/>
              <a:t>“I’m losing, so I need to </a:t>
            </a:r>
            <a:r>
              <a:rPr lang="en-GB" sz="3600" b="1" dirty="0" smtClean="0"/>
              <a:t>keep playing </a:t>
            </a:r>
            <a:r>
              <a:rPr lang="en-GB" sz="3600" dirty="0" smtClean="0"/>
              <a:t>– sooner or later I’ll start to win, then I can recover my losses”</a:t>
            </a:r>
          </a:p>
          <a:p>
            <a:endParaRPr lang="en-GB" sz="3600" dirty="0"/>
          </a:p>
          <a:p>
            <a:r>
              <a:rPr lang="en-GB" sz="3600" dirty="0" smtClean="0"/>
              <a:t>“I’m winning, so I need to </a:t>
            </a:r>
            <a:r>
              <a:rPr lang="en-GB" sz="3600" b="1" dirty="0" smtClean="0"/>
              <a:t>keep playing </a:t>
            </a:r>
            <a:r>
              <a:rPr lang="en-GB" sz="3600" dirty="0" smtClean="0"/>
              <a:t>– I’ve hit my streak; I can’t stop now.”</a:t>
            </a:r>
          </a:p>
        </p:txBody>
      </p:sp>
      <p:cxnSp>
        <p:nvCxnSpPr>
          <p:cNvPr id="6" name="Straight Arrow Connector 5"/>
          <p:cNvCxnSpPr/>
          <p:nvPr/>
        </p:nvCxnSpPr>
        <p:spPr>
          <a:xfrm flipV="1">
            <a:off x="4881489" y="1488026"/>
            <a:ext cx="2391508" cy="119890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022166" y="1983545"/>
            <a:ext cx="2250831" cy="2588456"/>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72998" y="103031"/>
            <a:ext cx="4748842" cy="2862322"/>
          </a:xfrm>
          <a:prstGeom prst="rect">
            <a:avLst/>
          </a:prstGeom>
          <a:noFill/>
        </p:spPr>
        <p:txBody>
          <a:bodyPr wrap="square" rtlCol="0">
            <a:spAutoFit/>
          </a:bodyPr>
          <a:lstStyle/>
          <a:p>
            <a:r>
              <a:rPr lang="en-GB" sz="3600" dirty="0" smtClean="0"/>
              <a:t>If you keep playing whether you’re winning or losing, what is the only thing that will make you stop?</a:t>
            </a:r>
          </a:p>
        </p:txBody>
      </p:sp>
      <p:pic>
        <p:nvPicPr>
          <p:cNvPr id="3074" name="Picture 2" descr="https://voicesofglass.files.wordpress.com/2012/01/atminsuff.png"/>
          <p:cNvPicPr>
            <a:picLocks noChangeAspect="1" noChangeArrowheads="1"/>
          </p:cNvPicPr>
          <p:nvPr/>
        </p:nvPicPr>
        <p:blipFill rotWithShape="1">
          <a:blip r:embed="rId4">
            <a:extLst>
              <a:ext uri="{28A0092B-C50C-407E-A947-70E740481C1C}">
                <a14:useLocalDpi xmlns:a14="http://schemas.microsoft.com/office/drawing/2010/main" val="0"/>
              </a:ext>
            </a:extLst>
          </a:blip>
          <a:srcRect l="9245" t="19497" r="38601" b="15138"/>
          <a:stretch/>
        </p:blipFill>
        <p:spPr bwMode="auto">
          <a:xfrm>
            <a:off x="8302087" y="3180462"/>
            <a:ext cx="3507239" cy="346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1999" cy="6740307"/>
          </a:xfrm>
          <a:prstGeom prst="rect">
            <a:avLst/>
          </a:prstGeom>
          <a:noFill/>
        </p:spPr>
        <p:txBody>
          <a:bodyPr wrap="square" rtlCol="0">
            <a:spAutoFit/>
          </a:bodyPr>
          <a:lstStyle/>
          <a:p>
            <a:pPr algn="ctr"/>
            <a:r>
              <a:rPr lang="en-GB" sz="3600" b="1" dirty="0" smtClean="0"/>
              <a:t>Win A Pack of Cards</a:t>
            </a:r>
          </a:p>
          <a:p>
            <a:endParaRPr lang="en-GB" sz="3600" dirty="0" smtClean="0"/>
          </a:p>
          <a:p>
            <a:r>
              <a:rPr lang="en-GB" sz="3600" dirty="0" smtClean="0"/>
              <a:t>I will toss a coin 10 times.  </a:t>
            </a:r>
          </a:p>
          <a:p>
            <a:endParaRPr lang="en-GB" sz="3600" dirty="0"/>
          </a:p>
          <a:p>
            <a:r>
              <a:rPr lang="en-GB" sz="3600" dirty="0" smtClean="0"/>
              <a:t>Each person will guess the outcome of each throw:</a:t>
            </a:r>
          </a:p>
          <a:p>
            <a:r>
              <a:rPr lang="en-GB" sz="3600" dirty="0"/>
              <a:t>	</a:t>
            </a:r>
            <a:r>
              <a:rPr lang="en-GB" sz="3600" dirty="0" smtClean="0"/>
              <a:t>Put your hand up high to predict ‘Heads’</a:t>
            </a:r>
          </a:p>
          <a:p>
            <a:r>
              <a:rPr lang="en-GB" sz="3600" dirty="0"/>
              <a:t>	</a:t>
            </a:r>
            <a:r>
              <a:rPr lang="en-GB" sz="3600" dirty="0" smtClean="0"/>
              <a:t>Leave your hands down to predict ‘Tails’</a:t>
            </a:r>
          </a:p>
          <a:p>
            <a:endParaRPr lang="en-GB" sz="3600" dirty="0"/>
          </a:p>
          <a:p>
            <a:r>
              <a:rPr lang="en-GB" sz="3600" dirty="0" smtClean="0"/>
              <a:t>If you are wrong, even once, sit down – you are out of the game.  </a:t>
            </a:r>
          </a:p>
          <a:p>
            <a:endParaRPr lang="en-GB" sz="3600" dirty="0"/>
          </a:p>
          <a:p>
            <a:r>
              <a:rPr lang="en-GB" sz="3600" dirty="0" smtClean="0"/>
              <a:t>If you guess all 10 coin tosses correctly, you win the cards.  </a:t>
            </a:r>
          </a:p>
          <a:p>
            <a:pPr algn="ctr"/>
            <a:r>
              <a:rPr lang="en-GB" sz="3600" b="1" i="1" dirty="0" smtClean="0"/>
              <a:t>What is the chance of winning this game?</a:t>
            </a:r>
          </a:p>
        </p:txBody>
      </p:sp>
      <p:pic>
        <p:nvPicPr>
          <p:cNvPr id="4" name="Picture 3"/>
          <p:cNvPicPr>
            <a:picLocks noChangeAspect="1"/>
          </p:cNvPicPr>
          <p:nvPr/>
        </p:nvPicPr>
        <p:blipFill>
          <a:blip r:embed="rId2"/>
          <a:stretch>
            <a:fillRect/>
          </a:stretch>
        </p:blipFill>
        <p:spPr>
          <a:xfrm>
            <a:off x="9555479" y="0"/>
            <a:ext cx="2636519" cy="3986931"/>
          </a:xfrm>
          <a:prstGeom prst="rect">
            <a:avLst/>
          </a:prstGeom>
        </p:spPr>
      </p:pic>
    </p:spTree>
    <p:extLst>
      <p:ext uri="{BB962C8B-B14F-4D97-AF65-F5344CB8AC3E}">
        <p14:creationId xmlns:p14="http://schemas.microsoft.com/office/powerpoint/2010/main" val="241923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1999" cy="6186309"/>
          </a:xfrm>
          <a:prstGeom prst="rect">
            <a:avLst/>
          </a:prstGeom>
          <a:noFill/>
        </p:spPr>
        <p:txBody>
          <a:bodyPr wrap="square" rtlCol="0">
            <a:spAutoFit/>
          </a:bodyPr>
          <a:lstStyle/>
          <a:p>
            <a:pPr algn="ctr"/>
            <a:r>
              <a:rPr lang="en-GB" sz="3600" b="1" dirty="0" smtClean="0"/>
              <a:t>Probability Challenge</a:t>
            </a:r>
          </a:p>
          <a:p>
            <a:endParaRPr lang="en-GB" sz="3600" dirty="0" smtClean="0"/>
          </a:p>
          <a:p>
            <a:pPr marL="342900" indent="-342900">
              <a:buAutoNum type="arabicPeriod"/>
            </a:pPr>
            <a:r>
              <a:rPr lang="en-GB" sz="3600" dirty="0" smtClean="0"/>
              <a:t>Imagine you toss a coin 20 times.  Write down a list of </a:t>
            </a:r>
            <a:r>
              <a:rPr lang="en-GB" sz="3600" b="1" dirty="0" smtClean="0"/>
              <a:t>H</a:t>
            </a:r>
            <a:r>
              <a:rPr lang="en-GB" sz="3600" dirty="0" smtClean="0"/>
              <a:t>’s and </a:t>
            </a:r>
            <a:r>
              <a:rPr lang="en-GB" sz="3600" b="1" dirty="0" smtClean="0"/>
              <a:t>T</a:t>
            </a:r>
            <a:r>
              <a:rPr lang="en-GB" sz="3600" dirty="0" smtClean="0"/>
              <a:t>’s to represent what you might expect to get.  Make it look as realistic as possible!</a:t>
            </a:r>
          </a:p>
          <a:p>
            <a:pPr marL="342900" indent="-342900">
              <a:buAutoNum type="arabicPeriod"/>
            </a:pPr>
            <a:endParaRPr lang="en-GB" sz="3600" dirty="0"/>
          </a:p>
          <a:p>
            <a:pPr marL="342900" indent="-342900">
              <a:buAutoNum type="arabicPeriod"/>
            </a:pPr>
            <a:r>
              <a:rPr lang="en-GB" sz="3600" dirty="0" smtClean="0"/>
              <a:t>Actually toss a coin 20 times and write down the outcome of the throws in order.  </a:t>
            </a:r>
          </a:p>
          <a:p>
            <a:pPr marL="342900" indent="-342900">
              <a:buAutoNum type="arabicPeriod"/>
            </a:pPr>
            <a:endParaRPr lang="en-GB" sz="3600" dirty="0"/>
          </a:p>
          <a:p>
            <a:pPr marL="342900" indent="-342900">
              <a:buAutoNum type="arabicPeriod"/>
            </a:pPr>
            <a:r>
              <a:rPr lang="en-GB" sz="3600" dirty="0" smtClean="0"/>
              <a:t>I will look at your two sets of results and try to guess which one is genuine and which one you made up.  </a:t>
            </a:r>
          </a:p>
        </p:txBody>
      </p:sp>
    </p:spTree>
    <p:extLst>
      <p:ext uri="{BB962C8B-B14F-4D97-AF65-F5344CB8AC3E}">
        <p14:creationId xmlns:p14="http://schemas.microsoft.com/office/powerpoint/2010/main" val="324368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8946" y="0"/>
            <a:ext cx="9467349" cy="6858000"/>
          </a:xfrm>
          <a:prstGeom prst="rect">
            <a:avLst/>
          </a:prstGeom>
        </p:spPr>
      </p:pic>
      <p:sp>
        <p:nvSpPr>
          <p:cNvPr id="5" name="TextBox 4"/>
          <p:cNvSpPr txBox="1"/>
          <p:nvPr/>
        </p:nvSpPr>
        <p:spPr>
          <a:xfrm>
            <a:off x="4443210" y="2228671"/>
            <a:ext cx="4172755" cy="1200329"/>
          </a:xfrm>
          <a:prstGeom prst="rect">
            <a:avLst/>
          </a:prstGeom>
          <a:noFill/>
        </p:spPr>
        <p:txBody>
          <a:bodyPr wrap="square" rtlCol="0">
            <a:spAutoFit/>
          </a:bodyPr>
          <a:lstStyle/>
          <a:p>
            <a:r>
              <a:rPr lang="en-GB" sz="2400" b="1" dirty="0" smtClean="0"/>
              <a:t>There is a 45% chance of getting a run of 5 heads or tails when you toss a coin 20 times</a:t>
            </a:r>
            <a:endParaRPr lang="en-GB" sz="2400" b="1" dirty="0"/>
          </a:p>
        </p:txBody>
      </p:sp>
      <p:cxnSp>
        <p:nvCxnSpPr>
          <p:cNvPr id="8" name="Straight Arrow Connector 7"/>
          <p:cNvCxnSpPr>
            <a:stCxn id="5" idx="1"/>
          </p:cNvCxnSpPr>
          <p:nvPr/>
        </p:nvCxnSpPr>
        <p:spPr>
          <a:xfrm flipH="1">
            <a:off x="3374265" y="2828836"/>
            <a:ext cx="1068945" cy="73861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996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6492240" cy="3908762"/>
          </a:xfrm>
          <a:prstGeom prst="rect">
            <a:avLst/>
          </a:prstGeom>
          <a:noFill/>
          <a:ln>
            <a:solidFill>
              <a:schemeClr val="tx1"/>
            </a:solidFill>
          </a:ln>
        </p:spPr>
        <p:txBody>
          <a:bodyPr wrap="square" rtlCol="0">
            <a:spAutoFit/>
          </a:bodyPr>
          <a:lstStyle/>
          <a:p>
            <a:r>
              <a:rPr lang="en-GB" sz="3200" b="1" dirty="0" smtClean="0"/>
              <a:t>The Science of Randomness</a:t>
            </a:r>
            <a:endParaRPr lang="en-GB" sz="3200" dirty="0"/>
          </a:p>
          <a:p>
            <a:r>
              <a:rPr lang="en-GB" sz="2400" dirty="0" smtClean="0"/>
              <a:t>1. How old is the study of probability?</a:t>
            </a:r>
          </a:p>
          <a:p>
            <a:endParaRPr lang="en-GB" sz="2400" dirty="0" smtClean="0"/>
          </a:p>
          <a:p>
            <a:r>
              <a:rPr lang="en-GB" sz="2400" dirty="0"/>
              <a:t>2</a:t>
            </a:r>
            <a:r>
              <a:rPr lang="en-GB" sz="2400" dirty="0" smtClean="0"/>
              <a:t>. How do we use numbers to describe chance?</a:t>
            </a:r>
          </a:p>
          <a:p>
            <a:endParaRPr lang="en-GB" sz="2400" dirty="0"/>
          </a:p>
          <a:p>
            <a:r>
              <a:rPr lang="en-GB" sz="2400" dirty="0" smtClean="0"/>
              <a:t>3. What do we mean by ‘random’?</a:t>
            </a:r>
          </a:p>
          <a:p>
            <a:endParaRPr lang="en-GB" sz="2400" dirty="0"/>
          </a:p>
          <a:p>
            <a:r>
              <a:rPr lang="en-GB" sz="2400" dirty="0" smtClean="0"/>
              <a:t>4. Why is an </a:t>
            </a:r>
            <a:r>
              <a:rPr lang="en-GB" sz="2400" dirty="0" err="1" smtClean="0"/>
              <a:t>ipod</a:t>
            </a:r>
            <a:r>
              <a:rPr lang="en-GB" sz="2400" dirty="0" smtClean="0"/>
              <a:t> ‘random shuffle’ </a:t>
            </a:r>
            <a:r>
              <a:rPr lang="en-GB" sz="2400" i="1" dirty="0" smtClean="0"/>
              <a:t>not </a:t>
            </a:r>
            <a:r>
              <a:rPr lang="en-GB" sz="2400" dirty="0" smtClean="0"/>
              <a:t>random?</a:t>
            </a:r>
          </a:p>
          <a:p>
            <a:endParaRPr lang="en-GB" sz="2400" dirty="0" smtClean="0"/>
          </a:p>
          <a:p>
            <a:endParaRPr lang="en-GB" sz="2400" dirty="0" smtClean="0"/>
          </a:p>
        </p:txBody>
      </p:sp>
      <p:sp>
        <p:nvSpPr>
          <p:cNvPr id="4" name="TextBox 3"/>
          <p:cNvSpPr txBox="1"/>
          <p:nvPr/>
        </p:nvSpPr>
        <p:spPr>
          <a:xfrm>
            <a:off x="6492240" y="0"/>
            <a:ext cx="5699760" cy="6863417"/>
          </a:xfrm>
          <a:prstGeom prst="rect">
            <a:avLst/>
          </a:prstGeom>
          <a:noFill/>
          <a:ln>
            <a:solidFill>
              <a:schemeClr val="tx1"/>
            </a:solidFill>
          </a:ln>
        </p:spPr>
        <p:txBody>
          <a:bodyPr wrap="square" rtlCol="0">
            <a:spAutoFit/>
          </a:bodyPr>
          <a:lstStyle/>
          <a:p>
            <a:r>
              <a:rPr lang="en-GB" sz="3200" b="1" dirty="0" smtClean="0"/>
              <a:t>Crunching the Numbers</a:t>
            </a:r>
            <a:endParaRPr lang="en-GB" sz="3200" dirty="0"/>
          </a:p>
          <a:p>
            <a:r>
              <a:rPr lang="en-GB" sz="2400" dirty="0" smtClean="0"/>
              <a:t>1. What’s the chance of </a:t>
            </a:r>
            <a:r>
              <a:rPr lang="en-GB" sz="2400" i="1" dirty="0" smtClean="0"/>
              <a:t>not </a:t>
            </a:r>
            <a:r>
              <a:rPr lang="en-GB" sz="2400" dirty="0" smtClean="0"/>
              <a:t>getting three </a:t>
            </a:r>
          </a:p>
          <a:p>
            <a:r>
              <a:rPr lang="en-GB" sz="2400" dirty="0" smtClean="0"/>
              <a:t>    identical coin tosses in a row? </a:t>
            </a:r>
            <a:endParaRPr lang="en-GB" sz="2400" i="1" dirty="0" smtClean="0"/>
          </a:p>
          <a:p>
            <a:endParaRPr lang="en-GB" sz="2400" dirty="0" smtClean="0"/>
          </a:p>
          <a:p>
            <a:endParaRPr lang="en-GB" sz="2400" dirty="0" smtClean="0"/>
          </a:p>
          <a:p>
            <a:r>
              <a:rPr lang="en-GB" sz="2400" dirty="0" smtClean="0"/>
              <a:t>2. What is the ‘pigeonhole principle’?</a:t>
            </a:r>
          </a:p>
          <a:p>
            <a:endParaRPr lang="en-GB" sz="2400" dirty="0" smtClean="0"/>
          </a:p>
          <a:p>
            <a:endParaRPr lang="en-GB" sz="2400" dirty="0" smtClean="0"/>
          </a:p>
          <a:p>
            <a:r>
              <a:rPr lang="en-GB" sz="2400" dirty="0" smtClean="0"/>
              <a:t>3. What is the chance of two people in </a:t>
            </a:r>
          </a:p>
          <a:p>
            <a:r>
              <a:rPr lang="en-GB" sz="2400" dirty="0"/>
              <a:t> </a:t>
            </a:r>
            <a:r>
              <a:rPr lang="en-GB" sz="2400" dirty="0" smtClean="0"/>
              <a:t>   Bingham sharing a pin number?  </a:t>
            </a:r>
          </a:p>
          <a:p>
            <a:endParaRPr lang="en-GB" sz="2400" dirty="0" smtClean="0"/>
          </a:p>
          <a:p>
            <a:endParaRPr lang="en-GB" sz="2400" dirty="0"/>
          </a:p>
          <a:p>
            <a:r>
              <a:rPr lang="en-GB" sz="2400" dirty="0" smtClean="0"/>
              <a:t>4. What is the chance of a Royal Flush </a:t>
            </a:r>
          </a:p>
          <a:p>
            <a:r>
              <a:rPr lang="en-GB" sz="2400" dirty="0"/>
              <a:t> </a:t>
            </a:r>
            <a:r>
              <a:rPr lang="en-GB" sz="2400" dirty="0" smtClean="0"/>
              <a:t>   when you draw 5 cards?  </a:t>
            </a:r>
          </a:p>
          <a:p>
            <a:endParaRPr lang="en-GB" sz="2400" dirty="0" smtClean="0"/>
          </a:p>
          <a:p>
            <a:endParaRPr lang="en-GB" sz="2400" dirty="0"/>
          </a:p>
          <a:p>
            <a:endParaRPr lang="en-GB" sz="2400" dirty="0"/>
          </a:p>
          <a:p>
            <a:endParaRPr lang="en-GB" sz="2400" dirty="0" smtClean="0"/>
          </a:p>
        </p:txBody>
      </p:sp>
      <p:sp>
        <p:nvSpPr>
          <p:cNvPr id="3" name="TextBox 2"/>
          <p:cNvSpPr txBox="1"/>
          <p:nvPr/>
        </p:nvSpPr>
        <p:spPr>
          <a:xfrm>
            <a:off x="0" y="3687901"/>
            <a:ext cx="6492240" cy="3170099"/>
          </a:xfrm>
          <a:prstGeom prst="rect">
            <a:avLst/>
          </a:prstGeom>
          <a:solidFill>
            <a:schemeClr val="bg1"/>
          </a:solidFill>
          <a:ln>
            <a:solidFill>
              <a:schemeClr val="tx1"/>
            </a:solidFill>
          </a:ln>
        </p:spPr>
        <p:txBody>
          <a:bodyPr wrap="square" rtlCol="0">
            <a:spAutoFit/>
          </a:bodyPr>
          <a:lstStyle/>
          <a:p>
            <a:r>
              <a:rPr lang="en-GB" sz="3200" b="1" dirty="0" smtClean="0"/>
              <a:t>The Art of Gambling</a:t>
            </a:r>
            <a:endParaRPr lang="en-GB" sz="3200" dirty="0"/>
          </a:p>
          <a:p>
            <a:r>
              <a:rPr lang="en-GB" sz="2400" dirty="0" smtClean="0"/>
              <a:t>1. How far back does gambling go?</a:t>
            </a:r>
          </a:p>
          <a:p>
            <a:endParaRPr lang="en-GB" sz="2400" dirty="0" smtClean="0"/>
          </a:p>
          <a:p>
            <a:r>
              <a:rPr lang="en-GB" sz="2400" dirty="0" smtClean="0"/>
              <a:t>2. What is the ‘Gambler’s Fallacy’?</a:t>
            </a:r>
          </a:p>
          <a:p>
            <a:endParaRPr lang="en-GB" sz="2400" dirty="0" smtClean="0"/>
          </a:p>
          <a:p>
            <a:r>
              <a:rPr lang="en-GB" sz="2400" dirty="0" smtClean="0"/>
              <a:t>3. What’s the problem with a ‘Martingale system’?</a:t>
            </a:r>
          </a:p>
          <a:p>
            <a:endParaRPr lang="en-GB" sz="2400" dirty="0"/>
          </a:p>
          <a:p>
            <a:r>
              <a:rPr lang="en-GB" sz="2400" dirty="0" smtClean="0"/>
              <a:t>4. Why do bookies love accumulator bets?</a:t>
            </a:r>
          </a:p>
        </p:txBody>
      </p:sp>
    </p:spTree>
    <p:extLst>
      <p:ext uri="{BB962C8B-B14F-4D97-AF65-F5344CB8AC3E}">
        <p14:creationId xmlns:p14="http://schemas.microsoft.com/office/powerpoint/2010/main" val="158511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800</Words>
  <Application>Microsoft Office PowerPoint</Application>
  <PresentationFormat>Widescreen</PresentationFormat>
  <Paragraphs>133</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Adobe Hebrew</vt: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Clohesy</dc:creator>
  <cp:lastModifiedBy>Anthony Clohesy</cp:lastModifiedBy>
  <cp:revision>13</cp:revision>
  <dcterms:created xsi:type="dcterms:W3CDTF">2015-11-03T13:02:56Z</dcterms:created>
  <dcterms:modified xsi:type="dcterms:W3CDTF">2016-09-29T07:09:22Z</dcterms:modified>
</cp:coreProperties>
</file>