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75" r:id="rId8"/>
    <p:sldId id="264" r:id="rId9"/>
    <p:sldId id="265" r:id="rId10"/>
    <p:sldId id="266" r:id="rId11"/>
    <p:sldId id="267" r:id="rId12"/>
    <p:sldId id="268" r:id="rId13"/>
    <p:sldId id="277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EB11-2595-474B-9810-C9BCFEC06877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01EC-8354-4711-A96D-AA183AFA0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464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EB11-2595-474B-9810-C9BCFEC06877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01EC-8354-4711-A96D-AA183AFA0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44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EB11-2595-474B-9810-C9BCFEC06877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01EC-8354-4711-A96D-AA183AFA0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31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EB11-2595-474B-9810-C9BCFEC06877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01EC-8354-4711-A96D-AA183AFA0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90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EB11-2595-474B-9810-C9BCFEC06877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01EC-8354-4711-A96D-AA183AFA0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44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EB11-2595-474B-9810-C9BCFEC06877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01EC-8354-4711-A96D-AA183AFA0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544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EB11-2595-474B-9810-C9BCFEC06877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01EC-8354-4711-A96D-AA183AFA0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83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EB11-2595-474B-9810-C9BCFEC06877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01EC-8354-4711-A96D-AA183AFA0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01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EB11-2595-474B-9810-C9BCFEC06877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01EC-8354-4711-A96D-AA183AFA0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9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EB11-2595-474B-9810-C9BCFEC06877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01EC-8354-4711-A96D-AA183AFA0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48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EB11-2595-474B-9810-C9BCFEC06877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01EC-8354-4711-A96D-AA183AFA0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09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DEB11-2595-474B-9810-C9BCFEC06877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E01EC-8354-4711-A96D-AA183AFA0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03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6.png"/><Relationship Id="rId5" Type="http://schemas.openxmlformats.org/officeDocument/2006/relationships/image" Target="../media/image8.jpeg"/><Relationship Id="rId10" Type="http://schemas.openxmlformats.org/officeDocument/2006/relationships/image" Target="../media/image15.png"/><Relationship Id="rId4" Type="http://schemas.openxmlformats.org/officeDocument/2006/relationships/image" Target="../media/image7.jpe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21.png"/><Relationship Id="rId5" Type="http://schemas.openxmlformats.org/officeDocument/2006/relationships/image" Target="../media/image9.jpeg"/><Relationship Id="rId10" Type="http://schemas.openxmlformats.org/officeDocument/2006/relationships/image" Target="../media/image20.png"/><Relationship Id="rId4" Type="http://schemas.openxmlformats.org/officeDocument/2006/relationships/image" Target="../media/image8.jpe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3183" y="206062"/>
            <a:ext cx="117326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smtClean="0"/>
              <a:t>Without thinking too hard about it</a:t>
            </a:r>
            <a:r>
              <a:rPr lang="en-GB" sz="3600" dirty="0" smtClean="0"/>
              <a:t>, guess where on this</a:t>
            </a:r>
          </a:p>
          <a:p>
            <a:pPr algn="ctr"/>
            <a:r>
              <a:rPr lang="en-GB" sz="3600" dirty="0" smtClean="0"/>
              <a:t>number-line from one to a million the number 1000 belongs.  </a:t>
            </a:r>
          </a:p>
          <a:p>
            <a:pPr algn="ctr"/>
            <a:endParaRPr lang="en-GB" sz="2400" dirty="0"/>
          </a:p>
          <a:p>
            <a:r>
              <a:rPr lang="en-GB" sz="2400" dirty="0" smtClean="0"/>
              <a:t>Right now we don’t care about logical, mathematical reasoning – we want to test our natural instincts, to try to find out something about how our brains perceive numbers.  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8912"/>
            <a:ext cx="12192000" cy="1768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34573"/>
            <a:ext cx="12192000" cy="20131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173579"/>
            <a:ext cx="11732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 smtClean="0"/>
              <a:t>Which of these arrows is closest to your original guess?</a:t>
            </a:r>
            <a:endParaRPr lang="en-GB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5864"/>
          <a:stretch/>
        </p:blipFill>
        <p:spPr>
          <a:xfrm>
            <a:off x="90153" y="3310015"/>
            <a:ext cx="11392504" cy="12945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-1896" y="5171683"/>
            <a:ext cx="1173265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rgbClr val="FF0000"/>
                </a:solidFill>
              </a:rPr>
              <a:t>(This is the actual position of 1000) 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4" descr="D:\my files\Teaching\09-10Kenilworth\Resources\Oddments\notstupidturtlesmal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395" y="5019285"/>
            <a:ext cx="1644844" cy="186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7663040" y="4700693"/>
            <a:ext cx="2412579" cy="938365"/>
          </a:xfrm>
          <a:prstGeom prst="wedgeRoundRectCallout">
            <a:avLst>
              <a:gd name="adj1" fmla="val -65340"/>
              <a:gd name="adj2" fmla="val 3568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chemeClr val="tx1"/>
                </a:solidFill>
                <a:latin typeface="Cambria" pitchFamily="18" charset="0"/>
              </a:rPr>
              <a:t>In what universe is a </a:t>
            </a:r>
            <a:r>
              <a:rPr lang="en-GB" sz="2000" i="1" dirty="0" smtClean="0">
                <a:solidFill>
                  <a:schemeClr val="tx1"/>
                </a:solidFill>
                <a:latin typeface="Cambria" pitchFamily="18" charset="0"/>
              </a:rPr>
              <a:t>thousand</a:t>
            </a:r>
            <a:r>
              <a:rPr lang="en-GB" sz="2000" dirty="0" smtClean="0">
                <a:solidFill>
                  <a:schemeClr val="tx1"/>
                </a:solidFill>
                <a:latin typeface="Cambria" pitchFamily="18" charset="0"/>
              </a:rPr>
              <a:t> halfway to a </a:t>
            </a:r>
            <a:r>
              <a:rPr lang="en-GB" sz="2000" i="1" dirty="0" smtClean="0">
                <a:solidFill>
                  <a:schemeClr val="tx1"/>
                </a:solidFill>
                <a:latin typeface="Cambria" pitchFamily="18" charset="0"/>
              </a:rPr>
              <a:t>million</a:t>
            </a:r>
            <a:r>
              <a:rPr lang="en-GB" sz="2000" dirty="0" smtClean="0">
                <a:solidFill>
                  <a:schemeClr val="tx1"/>
                </a:solidFill>
                <a:latin typeface="Cambria" pitchFamily="18" charset="0"/>
              </a:rPr>
              <a:t>??</a:t>
            </a:r>
            <a:endParaRPr lang="en-US" sz="16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56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40479"/>
                <a:ext cx="12192000" cy="3570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32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GB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81</m:t>
                        </m:r>
                      </m:e>
                    </m:func>
                  </m:oMath>
                </a14:m>
                <a:r>
                  <a:rPr lang="en-GB" sz="3200" dirty="0" smtClean="0"/>
                  <a:t> means the number of steps (of size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en-GB" sz="3200" dirty="0" smtClean="0"/>
                  <a:t>) from 1 to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81</m:t>
                    </m:r>
                  </m:oMath>
                </a14:m>
                <a:r>
                  <a:rPr lang="en-GB" sz="3200" dirty="0" smtClean="0"/>
                  <a:t>. </a:t>
                </a:r>
              </a:p>
              <a:p>
                <a:endParaRPr lang="en-GB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5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5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</m:func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5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5400" dirty="0" smtClean="0"/>
              </a:p>
              <a:p>
                <a:pPr algn="ctr"/>
                <a:r>
                  <a:rPr lang="en-GB" sz="5400" dirty="0" smtClean="0">
                    <a:solidFill>
                      <a:srgbClr val="7030A0"/>
                    </a:solidFill>
                  </a:rPr>
                  <a:t>Base</a:t>
                </a:r>
                <a:r>
                  <a:rPr lang="en-GB" sz="5400" dirty="0" smtClean="0"/>
                  <a:t>                                             </a:t>
                </a:r>
                <a:r>
                  <a:rPr lang="en-GB" sz="5400" dirty="0" smtClean="0">
                    <a:solidFill>
                      <a:srgbClr val="0070C0"/>
                    </a:solidFill>
                  </a:rPr>
                  <a:t>Logarithm*</a:t>
                </a:r>
                <a:endParaRPr lang="en-GB" sz="5400" dirty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5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5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81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479"/>
                <a:ext cx="12192000" cy="3570208"/>
              </a:xfrm>
              <a:prstGeom prst="rect">
                <a:avLst/>
              </a:prstGeom>
              <a:blipFill rotWithShape="0">
                <a:blip r:embed="rId2"/>
                <a:stretch>
                  <a:fillRect l="-550" t="-2051" r="-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 flipV="1">
            <a:off x="7819053" y="1679510"/>
            <a:ext cx="821094" cy="4644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5654351" y="2563845"/>
            <a:ext cx="2985796" cy="23533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79510" y="2563845"/>
            <a:ext cx="3153747" cy="571241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679510" y="1884784"/>
            <a:ext cx="3564294" cy="399143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5957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dirty="0" smtClean="0">
                <a:solidFill>
                  <a:srgbClr val="0070C0"/>
                </a:solidFill>
              </a:rPr>
              <a:t>*aka power, index, order, exponent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0" y="3976296"/>
                <a:ext cx="1219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4800" b="0" i="0" smtClean="0">
                                  <a:latin typeface="Cambria Math" panose="02040503050406030204" pitchFamily="18" charset="0"/>
                                </a:rPr>
                                <m:t>WhatPowerDoes</m:t>
                              </m:r>
                            </m:e>
                            <m:sub>
                              <m:r>
                                <a:rPr lang="en-GB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𝑁𝑒𝑒𝑑</m:t>
                              </m:r>
                            </m:sub>
                          </m:sSub>
                        </m:fName>
                        <m:e>
                          <m:r>
                            <a:rPr lang="en-GB" sz="4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𝑇𝑜𝐵𝑒𝑐𝑜𝑚𝑒</m:t>
                          </m:r>
                          <m:r>
                            <a:rPr lang="en-GB" sz="4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</m:func>
                      <m:r>
                        <a:rPr lang="en-GB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sz="48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76296"/>
                <a:ext cx="12192000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57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298580"/>
                <a:ext cx="12192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 smtClean="0"/>
                  <a:t>How big are the following numbers in </a:t>
                </a:r>
                <a14:m>
                  <m:oMath xmlns:m="http://schemas.openxmlformats.org/officeDocument/2006/math">
                    <m:r>
                      <a:rPr lang="en-GB" sz="3200" b="1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32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GB" sz="3200" b="1" dirty="0" smtClean="0"/>
                  <a:t> counting?</a:t>
                </a:r>
                <a:endParaRPr lang="en-GB" sz="3200" b="1" dirty="0"/>
              </a:p>
              <a:p>
                <a:r>
                  <a:rPr lang="en-GB" sz="3200" dirty="0" smtClean="0"/>
                  <a:t>In other words, how many times must you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×4</m:t>
                    </m:r>
                  </m:oMath>
                </a14:m>
                <a:r>
                  <a:rPr lang="en-GB" sz="3200" dirty="0" smtClean="0"/>
                  <a:t> from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3200" dirty="0" smtClean="0"/>
                  <a:t> to reach them?</a:t>
                </a:r>
              </a:p>
              <a:p>
                <a:endParaRPr lang="en-GB" sz="320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8580"/>
                <a:ext cx="12192000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1250" t="-46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98106" y="1669809"/>
                <a:ext cx="5610808" cy="4727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 smtClean="0"/>
                  <a:t>1)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endParaRPr lang="en-GB" sz="3200" dirty="0" smtClean="0"/>
              </a:p>
              <a:p>
                <a:pPr marL="514350" indent="-514350">
                  <a:buAutoNum type="arabicParenR"/>
                </a:pPr>
                <a:endParaRPr lang="en-GB" sz="3200" dirty="0" smtClean="0"/>
              </a:p>
              <a:p>
                <a:r>
                  <a:rPr lang="en-GB" sz="3200" dirty="0" smtClean="0"/>
                  <a:t>2)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endParaRPr lang="en-GB" sz="3200" dirty="0" smtClean="0"/>
              </a:p>
              <a:p>
                <a:pPr marL="514350" indent="-514350">
                  <a:buAutoNum type="arabicParenR"/>
                </a:pPr>
                <a:endParaRPr lang="en-GB" sz="3200" dirty="0" smtClean="0"/>
              </a:p>
              <a:p>
                <a:r>
                  <a:rPr lang="en-GB" sz="3200" dirty="0" smtClean="0"/>
                  <a:t>3)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GB" sz="3200" dirty="0" smtClean="0"/>
              </a:p>
              <a:p>
                <a:pPr marL="514350" indent="-514350">
                  <a:buAutoNum type="arabicParenR"/>
                </a:pPr>
                <a:endParaRPr lang="en-GB" sz="3200" dirty="0" smtClean="0"/>
              </a:p>
              <a:p>
                <a:r>
                  <a:rPr lang="en-GB" sz="3200" dirty="0" smtClean="0"/>
                  <a:t>4)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3200" dirty="0" smtClean="0"/>
              </a:p>
              <a:p>
                <a:endParaRPr lang="en-GB" sz="3200" dirty="0"/>
              </a:p>
              <a:p>
                <a:r>
                  <a:rPr lang="en-GB" sz="3200" b="0" dirty="0" smtClean="0"/>
                  <a:t>5)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06" y="1669809"/>
                <a:ext cx="5610808" cy="4727256"/>
              </a:xfrm>
              <a:prstGeom prst="rect">
                <a:avLst/>
              </a:prstGeom>
              <a:blipFill rotWithShape="0">
                <a:blip r:embed="rId3"/>
                <a:stretch>
                  <a:fillRect l="-2714" t="-1548" b="-1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96000" y="1669809"/>
                <a:ext cx="5610808" cy="4620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 smtClean="0"/>
                  <a:t>6)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sz="3200" dirty="0" smtClean="0"/>
              </a:p>
              <a:p>
                <a:endParaRPr lang="en-GB" sz="3200" dirty="0"/>
              </a:p>
              <a:p>
                <a:r>
                  <a:rPr lang="en-GB" sz="3200" dirty="0"/>
                  <a:t>7</a:t>
                </a:r>
                <a:r>
                  <a:rPr lang="en-GB" sz="3200" dirty="0" smtClean="0"/>
                  <a:t>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GB" sz="3200" dirty="0" smtClean="0"/>
              </a:p>
              <a:p>
                <a:endParaRPr lang="en-GB" sz="3200" dirty="0"/>
              </a:p>
              <a:p>
                <a:r>
                  <a:rPr lang="en-GB" sz="3200" dirty="0"/>
                  <a:t>8</a:t>
                </a:r>
                <a:r>
                  <a:rPr lang="en-GB" sz="3200" dirty="0" smtClean="0"/>
                  <a:t>)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en-GB" sz="3200" dirty="0" smtClean="0"/>
              </a:p>
              <a:p>
                <a:endParaRPr lang="en-GB" sz="3200" dirty="0"/>
              </a:p>
              <a:p>
                <a:r>
                  <a:rPr lang="en-GB" sz="3200" dirty="0" smtClean="0"/>
                  <a:t>9)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3200" dirty="0" smtClean="0"/>
              </a:p>
              <a:p>
                <a:endParaRPr lang="en-GB" sz="3200" dirty="0"/>
              </a:p>
              <a:p>
                <a:r>
                  <a:rPr lang="en-GB" sz="3200" dirty="0" smtClean="0"/>
                  <a:t>10)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669809"/>
                <a:ext cx="5610808" cy="4620367"/>
              </a:xfrm>
              <a:prstGeom prst="rect">
                <a:avLst/>
              </a:prstGeom>
              <a:blipFill rotWithShape="0">
                <a:blip r:embed="rId4"/>
                <a:stretch>
                  <a:fillRect l="-2717" t="-1583" b="-2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480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298580"/>
                <a:ext cx="12192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 smtClean="0"/>
                  <a:t>How big are the following numbers in </a:t>
                </a:r>
                <a14:m>
                  <m:oMath xmlns:m="http://schemas.openxmlformats.org/officeDocument/2006/math">
                    <m:r>
                      <a:rPr lang="en-GB" sz="3200" b="1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32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GB" sz="3200" b="1" dirty="0" smtClean="0"/>
                  <a:t> counting?</a:t>
                </a:r>
                <a:endParaRPr lang="en-GB" sz="3200" b="1" dirty="0"/>
              </a:p>
              <a:p>
                <a:r>
                  <a:rPr lang="en-GB" sz="3200" dirty="0" smtClean="0"/>
                  <a:t>In other words, how many times must you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×4</m:t>
                    </m:r>
                  </m:oMath>
                </a14:m>
                <a:r>
                  <a:rPr lang="en-GB" sz="3200" dirty="0" smtClean="0"/>
                  <a:t> from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3200" dirty="0" smtClean="0"/>
                  <a:t> to reach them?</a:t>
                </a:r>
              </a:p>
              <a:p>
                <a:endParaRPr lang="en-GB" sz="320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8580"/>
                <a:ext cx="12192000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1250" t="-46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9053" y="1669809"/>
                <a:ext cx="6133322" cy="4727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 smtClean="0"/>
                  <a:t>1)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GB" sz="3200" dirty="0" smtClean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3200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en-GB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func>
                    <m:r>
                      <a:rPr lang="en-GB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3200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GB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GB" sz="3200" dirty="0" smtClean="0">
                  <a:solidFill>
                    <a:srgbClr val="FF0000"/>
                  </a:solidFill>
                </a:endParaRPr>
              </a:p>
              <a:p>
                <a:endParaRPr lang="en-GB" sz="3200" dirty="0" smtClean="0"/>
              </a:p>
              <a:p>
                <a:r>
                  <a:rPr lang="en-GB" sz="3200" dirty="0" smtClean="0"/>
                  <a:t>2)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r>
                  <a:rPr lang="en-GB" sz="3200" dirty="0" smtClean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3200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en-GB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64</m:t>
                        </m:r>
                      </m:e>
                    </m:func>
                    <m:r>
                      <a:rPr lang="en-GB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3200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func>
                    <m:r>
                      <a:rPr lang="en-GB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GB" sz="3200" dirty="0" smtClean="0">
                  <a:solidFill>
                    <a:srgbClr val="FF0000"/>
                  </a:solidFill>
                </a:endParaRPr>
              </a:p>
              <a:p>
                <a:pPr marL="514350" indent="-514350">
                  <a:buAutoNum type="arabicParenR"/>
                </a:pPr>
                <a:endParaRPr lang="en-GB" sz="3200" dirty="0" smtClean="0"/>
              </a:p>
              <a:p>
                <a:r>
                  <a:rPr lang="en-GB" sz="3200" dirty="0" smtClean="0"/>
                  <a:t>3)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3200" dirty="0" smtClean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3200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en-GB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  <m:r>
                      <a:rPr lang="en-GB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3200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func>
                    <m:r>
                      <a:rPr lang="en-GB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GB" sz="3200" dirty="0" smtClean="0">
                  <a:solidFill>
                    <a:srgbClr val="FF0000"/>
                  </a:solidFill>
                </a:endParaRPr>
              </a:p>
              <a:p>
                <a:pPr marL="514350" indent="-514350">
                  <a:buAutoNum type="arabicParenR"/>
                </a:pPr>
                <a:endParaRPr lang="en-GB" sz="3200" dirty="0" smtClean="0"/>
              </a:p>
              <a:p>
                <a:r>
                  <a:rPr lang="en-GB" sz="3200" dirty="0" smtClean="0"/>
                  <a:t>4)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3200" dirty="0" smtClean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3200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en-GB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GB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3200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3200" b="1" dirty="0" smtClean="0">
                  <a:solidFill>
                    <a:srgbClr val="FF0000"/>
                  </a:solidFill>
                </a:endParaRPr>
              </a:p>
              <a:p>
                <a:endParaRPr lang="en-GB" sz="3200" dirty="0"/>
              </a:p>
              <a:p>
                <a:r>
                  <a:rPr lang="en-GB" sz="3200" b="0" dirty="0" smtClean="0"/>
                  <a:t>5)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3200" dirty="0" smtClean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3200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  <m:r>
                      <a:rPr lang="en-GB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3200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func>
                    <m:r>
                      <a:rPr lang="en-GB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GB" sz="32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53" y="1669809"/>
                <a:ext cx="6133322" cy="4727256"/>
              </a:xfrm>
              <a:prstGeom prst="rect">
                <a:avLst/>
              </a:prstGeom>
              <a:blipFill rotWithShape="0">
                <a:blip r:embed="rId3"/>
                <a:stretch>
                  <a:fillRect l="-2584" t="-1548" b="-1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96000" y="1483197"/>
                <a:ext cx="6096000" cy="5418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 smtClean="0"/>
                  <a:t>6)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3200" dirty="0" smtClean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GB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3200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f>
                              <m:fPr>
                                <m:ctrlPr>
                                  <a:rPr lang="en-GB" sz="32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32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32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func>
                    <m:r>
                      <a:rPr lang="en-GB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3200" b="1" dirty="0" smtClean="0"/>
              </a:p>
              <a:p>
                <a:endParaRPr lang="en-GB" sz="3200" dirty="0"/>
              </a:p>
              <a:p>
                <a:r>
                  <a:rPr lang="en-GB" sz="3200" dirty="0"/>
                  <a:t>7</a:t>
                </a:r>
                <a:r>
                  <a:rPr lang="en-GB" sz="3200" dirty="0" smtClean="0"/>
                  <a:t>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sz="3200" dirty="0" smtClean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rad>
                          <m:radPr>
                            <m:degHide m:val="on"/>
                            <m:ctrlPr>
                              <a:rPr lang="en-GB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func>
                    <m:r>
                      <a:rPr lang="en-GB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3200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f>
                              <m:fPr>
                                <m:ctrlPr>
                                  <a:rPr lang="en-GB" sz="32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32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32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sup>
                        </m:sSup>
                      </m:e>
                    </m:func>
                    <m:r>
                      <a:rPr lang="en-GB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GB" sz="3200" dirty="0" smtClean="0"/>
              </a:p>
              <a:p>
                <a:endParaRPr lang="en-GB" sz="3200" dirty="0"/>
              </a:p>
              <a:p>
                <a:r>
                  <a:rPr lang="en-GB" sz="3200" dirty="0"/>
                  <a:t>8</a:t>
                </a:r>
                <a:r>
                  <a:rPr lang="en-GB" sz="3200" dirty="0" smtClean="0"/>
                  <a:t>)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r>
                  <a:rPr lang="en-GB" sz="3200" dirty="0" smtClean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func>
                    <m:r>
                      <a:rPr lang="en-GB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3200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f>
                              <m:fPr>
                                <m:ctrlPr>
                                  <a:rPr lang="en-GB" sz="32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32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GB" sz="32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func>
                    <m:r>
                      <a:rPr lang="en-GB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3200" dirty="0" smtClean="0"/>
              </a:p>
              <a:p>
                <a:endParaRPr lang="en-GB" sz="3200" dirty="0"/>
              </a:p>
              <a:p>
                <a:r>
                  <a:rPr lang="en-GB" sz="3200" dirty="0" smtClean="0"/>
                  <a:t>9)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3200" dirty="0" smtClean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func>
                  </m:oMath>
                </a14:m>
                <a:r>
                  <a:rPr lang="en-GB" sz="3200" dirty="0" smtClean="0"/>
                  <a:t>      </a:t>
                </a:r>
                <a:r>
                  <a:rPr lang="en-GB" sz="3200" i="1" dirty="0" smtClean="0">
                    <a:solidFill>
                      <a:srgbClr val="FF0000"/>
                    </a:solidFill>
                  </a:rPr>
                  <a:t>not possible</a:t>
                </a:r>
              </a:p>
              <a:p>
                <a:endParaRPr lang="en-GB" sz="3200" dirty="0"/>
              </a:p>
              <a:p>
                <a:r>
                  <a:rPr lang="en-GB" sz="3200" dirty="0" smtClean="0"/>
                  <a:t>10)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GB" sz="3200" dirty="0" smtClean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func>
                  </m:oMath>
                </a14:m>
                <a:r>
                  <a:rPr lang="en-GB" sz="3200" dirty="0" smtClean="0"/>
                  <a:t>      </a:t>
                </a:r>
                <a:r>
                  <a:rPr lang="en-GB" sz="3200" i="1" dirty="0" smtClean="0">
                    <a:solidFill>
                      <a:srgbClr val="FF0000"/>
                    </a:solidFill>
                  </a:rPr>
                  <a:t>not possible</a:t>
                </a:r>
                <a:endParaRPr lang="en-GB" sz="32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483197"/>
                <a:ext cx="6096000" cy="5418215"/>
              </a:xfrm>
              <a:prstGeom prst="rect">
                <a:avLst/>
              </a:prstGeom>
              <a:blipFill rotWithShape="0">
                <a:blip r:embed="rId4"/>
                <a:stretch>
                  <a:fillRect l="-2500" b="-28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93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7577" y="257577"/>
                <a:ext cx="11603865" cy="6505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 smtClean="0"/>
                  <a:t>Doing calculations with ‘length of number’</a:t>
                </a:r>
              </a:p>
              <a:p>
                <a:endParaRPr lang="en-GB" sz="2800" dirty="0"/>
              </a:p>
              <a:p>
                <a:r>
                  <a:rPr lang="en-GB" sz="2800" dirty="0" smtClean="0"/>
                  <a:t>Think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8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800" dirty="0" smtClean="0"/>
                  <a:t> as simply “how long is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 smtClean="0"/>
                  <a:t> in decimal?”</a:t>
                </a:r>
              </a:p>
              <a:p>
                <a:r>
                  <a:rPr lang="en-GB" sz="2800" dirty="0"/>
                  <a:t>	</a:t>
                </a:r>
                <a:r>
                  <a:rPr lang="en-GB" sz="2800" dirty="0" smtClean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80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800" i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8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800" dirty="0" smtClean="0">
                    <a:solidFill>
                      <a:schemeClr val="bg1">
                        <a:lumMod val="50000"/>
                      </a:schemeClr>
                    </a:solidFill>
                  </a:rPr>
                  <a:t> is just “how long is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 smtClean="0">
                    <a:solidFill>
                      <a:schemeClr val="bg1">
                        <a:lumMod val="50000"/>
                      </a:schemeClr>
                    </a:solidFill>
                  </a:rPr>
                  <a:t> in binary?”, </a:t>
                </a:r>
                <a:r>
                  <a:rPr lang="en-GB" sz="28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etc</a:t>
                </a:r>
                <a:r>
                  <a:rPr lang="en-GB" sz="2800" dirty="0" smtClean="0">
                    <a:solidFill>
                      <a:schemeClr val="bg1">
                        <a:lumMod val="50000"/>
                      </a:schemeClr>
                    </a:solidFill>
                  </a:rPr>
                  <a:t>…</a:t>
                </a:r>
              </a:p>
              <a:p>
                <a:endParaRPr lang="en-GB" sz="2800" dirty="0" smtClean="0"/>
              </a:p>
              <a:p>
                <a:r>
                  <a:rPr lang="en-GB" sz="2800" dirty="0" smtClean="0"/>
                  <a:t>Roughly speaking, what would you expect when you:</a:t>
                </a:r>
              </a:p>
              <a:p>
                <a:endParaRPr lang="en-GB" sz="2800" dirty="0"/>
              </a:p>
              <a:p>
                <a:r>
                  <a:rPr lang="en-GB" sz="2800" dirty="0" smtClean="0"/>
                  <a:t>1. Multiply a 3 digit number by a 4 digit number?  </a:t>
                </a:r>
                <a:endParaRPr lang="en-GB" sz="2800" b="1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𝑙𝑒𝑛𝑔𝑡h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GB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𝑙𝑒𝑛𝑔𝑡h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𝑙𝑒𝑛𝑔𝑡h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2800" dirty="0" smtClean="0">
                    <a:solidFill>
                      <a:srgbClr val="7030A0"/>
                    </a:solidFill>
                  </a:rPr>
                  <a:t>: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GB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GB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𝒙𝒚</m:t>
                        </m:r>
                      </m:e>
                    </m:func>
                    <m:r>
                      <a:rPr lang="en-GB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GB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GB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GB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GB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GB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</m:oMath>
                </a14:m>
                <a:endParaRPr lang="en-GB" sz="2800" b="1" dirty="0" smtClean="0"/>
              </a:p>
              <a:p>
                <a:r>
                  <a:rPr lang="en-GB" sz="2800" dirty="0" smtClean="0"/>
                  <a:t>2. Divide a 7 digit number by a 5 digit number? </a:t>
                </a:r>
              </a:p>
              <a:p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𝑙𝑒𝑛𝑔𝑡h</m:t>
                    </m:r>
                    <m:d>
                      <m:dPr>
                        <m:ctrlPr>
                          <a:rPr lang="en-GB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d>
                    <m:r>
                      <a:rPr lang="en-GB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𝑙𝑒𝑛𝑔𝑡h</m:t>
                    </m:r>
                    <m:d>
                      <m:dPr>
                        <m:ctrlPr>
                          <a:rPr lang="en-GB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𝑙𝑒𝑛𝑔𝑡h</m:t>
                    </m:r>
                    <m:d>
                      <m:dPr>
                        <m:ctrlPr>
                          <a:rPr lang="en-GB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srgbClr val="7030A0"/>
                    </a:solidFill>
                  </a:rPr>
                  <a:t>: </a:t>
                </a:r>
                <a:r>
                  <a:rPr lang="en-GB" sz="2800" dirty="0" smtClean="0">
                    <a:solidFill>
                      <a:srgbClr val="7030A0"/>
                    </a:solidFill>
                  </a:rPr>
                  <a:t>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GB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GB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GB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den>
                        </m:f>
                      </m:e>
                    </m:func>
                    <m:r>
                      <a:rPr lang="en-GB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GB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GB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GB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GB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GB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</m:oMath>
                </a14:m>
                <a:endParaRPr lang="en-GB" sz="2800" b="1" dirty="0" smtClean="0"/>
              </a:p>
              <a:p>
                <a:r>
                  <a:rPr lang="en-GB" sz="2800" dirty="0" smtClean="0"/>
                  <a:t>3. Raise a 3 digit number to the power 4? </a:t>
                </a:r>
              </a:p>
              <a:p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𝑙𝑒𝑛𝑔𝑡h</m:t>
                    </m:r>
                    <m:d>
                      <m:dPr>
                        <m:ctrlPr>
                          <a:rPr lang="en-GB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GB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𝑙𝑒𝑛𝑔𝑡h</m:t>
                    </m:r>
                    <m:d>
                      <m:dPr>
                        <m:ctrlPr>
                          <a:rPr lang="en-GB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800" dirty="0" smtClean="0">
                    <a:solidFill>
                      <a:srgbClr val="7030A0"/>
                    </a:solidFill>
                  </a:rPr>
                  <a:t>:     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GB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GB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e>
                    </m:func>
                    <m:r>
                      <a:rPr lang="en-GB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func>
                      <m:funcPr>
                        <m:ctrlPr>
                          <a:rPr lang="en-GB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GB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GB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GB" sz="2800" b="1" dirty="0"/>
              </a:p>
              <a:p>
                <a:endParaRPr lang="en-GB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77" y="257577"/>
                <a:ext cx="11603865" cy="6505435"/>
              </a:xfrm>
              <a:prstGeom prst="rect">
                <a:avLst/>
              </a:prstGeom>
              <a:blipFill rotWithShape="0">
                <a:blip r:embed="rId2"/>
                <a:stretch>
                  <a:fillRect l="-1050" t="-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8052404" y="3248684"/>
            <a:ext cx="2672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A 7 digit number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8052404" y="4122300"/>
            <a:ext cx="2672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A </a:t>
            </a:r>
            <a:r>
              <a:rPr lang="en-GB" sz="2800" b="1" dirty="0" smtClean="0">
                <a:solidFill>
                  <a:srgbClr val="FF0000"/>
                </a:solidFill>
              </a:rPr>
              <a:t>2 </a:t>
            </a:r>
            <a:r>
              <a:rPr lang="en-GB" sz="2800" b="1" dirty="0">
                <a:solidFill>
                  <a:srgbClr val="FF0000"/>
                </a:solidFill>
              </a:rPr>
              <a:t>digit number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8052404" y="5181046"/>
            <a:ext cx="2855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A </a:t>
            </a:r>
            <a:r>
              <a:rPr lang="en-GB" sz="2800" b="1" dirty="0" smtClean="0">
                <a:solidFill>
                  <a:srgbClr val="FF0000"/>
                </a:solidFill>
              </a:rPr>
              <a:t>12 </a:t>
            </a:r>
            <a:r>
              <a:rPr lang="en-GB" sz="2800" b="1" dirty="0">
                <a:solidFill>
                  <a:srgbClr val="FF0000"/>
                </a:solidFill>
              </a:rPr>
              <a:t>digit number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4384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20" y="1567543"/>
            <a:ext cx="5392590" cy="5290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06251" y="1894516"/>
                <a:ext cx="26887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4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4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GB" sz="4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6251" y="1894516"/>
                <a:ext cx="2688772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90027" y="4982746"/>
                <a:ext cx="36969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4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4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4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sub>
                          </m:sSub>
                        </m:fName>
                        <m:e>
                          <m:r>
                            <a:rPr lang="en-GB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027" y="4982746"/>
                <a:ext cx="3696982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rot="18867927">
                <a:off x="1973106" y="2120908"/>
                <a:ext cx="36969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48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8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67927">
                <a:off x="1973106" y="2120908"/>
                <a:ext cx="3696982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0" y="8273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 smtClean="0">
                <a:solidFill>
                  <a:schemeClr val="tx1"/>
                </a:solidFill>
              </a:rPr>
              <a:t>The </a:t>
            </a:r>
            <a:r>
              <a:rPr lang="en-GB" sz="3500" b="1" dirty="0" smtClean="0">
                <a:solidFill>
                  <a:srgbClr val="FF0000"/>
                </a:solidFill>
              </a:rPr>
              <a:t>logarithmic</a:t>
            </a:r>
            <a:r>
              <a:rPr lang="en-GB" sz="3500" dirty="0" smtClean="0">
                <a:solidFill>
                  <a:srgbClr val="FF0000"/>
                </a:solidFill>
              </a:rPr>
              <a:t> </a:t>
            </a:r>
            <a:r>
              <a:rPr lang="en-GB" sz="3500" dirty="0" smtClean="0">
                <a:solidFill>
                  <a:schemeClr val="tx1"/>
                </a:solidFill>
              </a:rPr>
              <a:t>function is the </a:t>
            </a:r>
            <a:r>
              <a:rPr lang="en-GB" sz="3500" i="1" dirty="0" smtClean="0">
                <a:solidFill>
                  <a:schemeClr val="tx1"/>
                </a:solidFill>
              </a:rPr>
              <a:t>inverse </a:t>
            </a:r>
            <a:r>
              <a:rPr lang="en-GB" sz="3500" dirty="0" smtClean="0">
                <a:solidFill>
                  <a:schemeClr val="tx1"/>
                </a:solidFill>
              </a:rPr>
              <a:t>of the </a:t>
            </a:r>
            <a:r>
              <a:rPr lang="en-GB" sz="3500" b="1" dirty="0" smtClean="0">
                <a:solidFill>
                  <a:srgbClr val="00B050"/>
                </a:solidFill>
              </a:rPr>
              <a:t>exponential</a:t>
            </a:r>
            <a:r>
              <a:rPr lang="en-GB" sz="3500" dirty="0" smtClean="0">
                <a:solidFill>
                  <a:srgbClr val="00B050"/>
                </a:solidFill>
              </a:rPr>
              <a:t> </a:t>
            </a:r>
            <a:r>
              <a:rPr lang="en-GB" sz="3500" dirty="0" smtClean="0">
                <a:solidFill>
                  <a:schemeClr val="tx1"/>
                </a:solidFill>
              </a:rPr>
              <a:t>function</a:t>
            </a:r>
            <a:endParaRPr lang="en-GB" sz="35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7722" y="496597"/>
            <a:ext cx="11494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7030A0"/>
                </a:solidFill>
              </a:rPr>
              <a:t>While the exponential function increases at an </a:t>
            </a:r>
            <a:r>
              <a:rPr lang="en-GB" sz="3200" b="1" dirty="0" smtClean="0">
                <a:solidFill>
                  <a:srgbClr val="7030A0"/>
                </a:solidFill>
              </a:rPr>
              <a:t>ever-increasing</a:t>
            </a:r>
            <a:r>
              <a:rPr lang="en-GB" sz="3200" dirty="0" smtClean="0">
                <a:solidFill>
                  <a:srgbClr val="7030A0"/>
                </a:solidFill>
              </a:rPr>
              <a:t> rate, the logarithmic function increases at an </a:t>
            </a:r>
            <a:r>
              <a:rPr lang="en-GB" sz="3200" b="1" dirty="0" smtClean="0">
                <a:solidFill>
                  <a:srgbClr val="7030A0"/>
                </a:solidFill>
              </a:rPr>
              <a:t>ever-decreasing</a:t>
            </a:r>
            <a:r>
              <a:rPr lang="en-GB" sz="3200" dirty="0" smtClean="0">
                <a:solidFill>
                  <a:srgbClr val="7030A0"/>
                </a:solidFill>
              </a:rPr>
              <a:t> rate.  </a:t>
            </a:r>
            <a:endParaRPr lang="en-GB" sz="3200" dirty="0">
              <a:solidFill>
                <a:srgbClr val="7030A0"/>
              </a:solidFill>
            </a:endParaRPr>
          </a:p>
        </p:txBody>
      </p:sp>
      <p:pic>
        <p:nvPicPr>
          <p:cNvPr id="10" name="Picture 4" descr="D:\my files\Teaching\09-10Kenilworth\Resources\Oddments\notstupidturtlesmal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71948" y="4982197"/>
            <a:ext cx="1644844" cy="186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ular Callout 10"/>
              <p:cNvSpPr/>
              <p:nvPr/>
            </p:nvSpPr>
            <p:spPr>
              <a:xfrm>
                <a:off x="6662057" y="3359020"/>
                <a:ext cx="3660960" cy="2015413"/>
              </a:xfrm>
              <a:prstGeom prst="wedgeRoundRectCallout">
                <a:avLst>
                  <a:gd name="adj1" fmla="val 62818"/>
                  <a:gd name="adj2" fmla="val 56165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2400" b="0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mbria" pitchFamily="18" charset="0"/>
                  </a:rPr>
                  <a:t> converts a number like 9 to 1,000,000,000,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mbria" pitchFamily="18" charset="0"/>
                  </a:rPr>
                  <a:t> must need billions just to produce a 2-digit answer…</a:t>
                </a:r>
                <a:endParaRPr lang="en-US" sz="2400" dirty="0">
                  <a:solidFill>
                    <a:schemeClr val="tx1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1" name="Rounded 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057" y="3359020"/>
                <a:ext cx="3660960" cy="2015413"/>
              </a:xfrm>
              <a:prstGeom prst="wedgeRoundRectCallout">
                <a:avLst>
                  <a:gd name="adj1" fmla="val 62818"/>
                  <a:gd name="adj2" fmla="val 56165"/>
                  <a:gd name="adj3" fmla="val 16667"/>
                </a:avLst>
              </a:prstGeom>
              <a:blipFill rotWithShape="0">
                <a:blip r:embed="rId7"/>
                <a:stretch>
                  <a:fillRect t="-27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80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891" y="1139423"/>
            <a:ext cx="7639395" cy="56576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0"/>
            <a:ext cx="9461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tx1"/>
                </a:solidFill>
              </a:rPr>
              <a:t>Moore’s law </a:t>
            </a:r>
            <a:r>
              <a:rPr lang="en-GB" sz="3600" dirty="0" smtClean="0">
                <a:solidFill>
                  <a:schemeClr val="tx1"/>
                </a:solidFill>
              </a:rPr>
              <a:t>recognises the fact that</a:t>
            </a:r>
          </a:p>
          <a:p>
            <a:r>
              <a:rPr lang="en-GB" sz="3600" dirty="0" smtClean="0">
                <a:solidFill>
                  <a:schemeClr val="tx1"/>
                </a:solidFill>
              </a:rPr>
              <a:t>computing power </a:t>
            </a:r>
            <a:r>
              <a:rPr lang="en-GB" sz="3600" b="1" dirty="0" smtClean="0">
                <a:solidFill>
                  <a:schemeClr val="tx1"/>
                </a:solidFill>
              </a:rPr>
              <a:t>doubles</a:t>
            </a:r>
            <a:r>
              <a:rPr lang="en-GB" sz="3600" dirty="0" smtClean="0">
                <a:solidFill>
                  <a:schemeClr val="tx1"/>
                </a:solidFill>
              </a:rPr>
              <a:t> roughly every 2 years.  </a:t>
            </a:r>
            <a:endParaRPr lang="en-GB" sz="36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D:\my files\Teaching\09-10Kenilworth\Resources\Oddments\notstupidturtlesmal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823"/>
            <a:ext cx="1644844" cy="186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058626" y="4243858"/>
            <a:ext cx="2295330" cy="1206277"/>
          </a:xfrm>
          <a:prstGeom prst="wedgeRoundRectCallout">
            <a:avLst>
              <a:gd name="adj1" fmla="val -61729"/>
              <a:gd name="adj2" fmla="val 7629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tx1"/>
                </a:solidFill>
                <a:latin typeface="Cambria" pitchFamily="18" charset="0"/>
              </a:rPr>
              <a:t>What’s up with the scale on that graph?</a:t>
            </a:r>
            <a:endParaRPr lang="en-US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26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3535"/>
            <a:ext cx="12192000" cy="4914900"/>
          </a:xfrm>
          <a:prstGeom prst="rect">
            <a:avLst/>
          </a:prstGeom>
        </p:spPr>
      </p:pic>
      <p:pic>
        <p:nvPicPr>
          <p:cNvPr id="4" name="Picture 3" descr="D:\my files\Teaching\09-10Kenilworth\Resources\Oddments\notstupidturtlesmal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4808"/>
            <a:ext cx="1644844" cy="186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1189254" y="331000"/>
            <a:ext cx="3998566" cy="1159826"/>
          </a:xfrm>
          <a:prstGeom prst="wedgeRoundRectCallout">
            <a:avLst>
              <a:gd name="adj1" fmla="val -52862"/>
              <a:gd name="adj2" fmla="val 13743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tx1"/>
                </a:solidFill>
                <a:latin typeface="Cambria" pitchFamily="18" charset="0"/>
              </a:rPr>
              <a:t>It’s another log scale!  Come to think of it, don’t we use standard form all the time?</a:t>
            </a:r>
            <a:endParaRPr lang="en-US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7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s.au.dk/~dsound/DigitalAudio.dir/MidiAndFrequencies/pi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07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my files\Teaching\09-10Kenilworth\Resources\Oddments\notstupidturtlesmal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75641" y="4775958"/>
            <a:ext cx="1644844" cy="186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8509643" y="2849087"/>
            <a:ext cx="3302912" cy="1159826"/>
          </a:xfrm>
          <a:prstGeom prst="wedgeRoundRectCallout">
            <a:avLst>
              <a:gd name="adj1" fmla="val 26226"/>
              <a:gd name="adj2" fmla="val 15352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tx1"/>
                </a:solidFill>
                <a:latin typeface="Cambria" pitchFamily="18" charset="0"/>
              </a:rPr>
              <a:t>So I have to </a:t>
            </a:r>
            <a:r>
              <a:rPr lang="en-GB" sz="2400" b="1" dirty="0" smtClean="0">
                <a:solidFill>
                  <a:schemeClr val="tx1"/>
                </a:solidFill>
                <a:latin typeface="Cambria" pitchFamily="18" charset="0"/>
              </a:rPr>
              <a:t>double </a:t>
            </a:r>
            <a:r>
              <a:rPr lang="en-GB" sz="2400" dirty="0" smtClean="0">
                <a:solidFill>
                  <a:schemeClr val="tx1"/>
                </a:solidFill>
                <a:latin typeface="Cambria" pitchFamily="18" charset="0"/>
              </a:rPr>
              <a:t>the frequency every time I go up an octave?  </a:t>
            </a:r>
            <a:endParaRPr lang="en-US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38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152" y="0"/>
            <a:ext cx="87096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7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52" y="39540"/>
            <a:ext cx="12084148" cy="480074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337625" y="419687"/>
            <a:ext cx="679806" cy="16763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http://hisbir.com/wp-content/uploads/how-i-met-your-mother-barney-stinson-wallpapers-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7" t="10558" r="16776" b="22195"/>
          <a:stretch/>
        </p:blipFill>
        <p:spPr bwMode="auto">
          <a:xfrm>
            <a:off x="7961645" y="214468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itybeacon.co.uk/wp-content/uploads/bank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" r="22592" b="39076"/>
          <a:stretch/>
        </p:blipFill>
        <p:spPr bwMode="auto">
          <a:xfrm>
            <a:off x="5270747" y="2153489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voxnova2.files.wordpress.com/2011/09/man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2" t="1751" r="5107" b="20937"/>
          <a:stretch/>
        </p:blipFill>
        <p:spPr bwMode="auto">
          <a:xfrm>
            <a:off x="2708679" y="2153489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10145" y="4726397"/>
            <a:ext cx="66664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3200" dirty="0" smtClean="0">
                <a:solidFill>
                  <a:srgbClr val="7030A0"/>
                </a:solidFill>
              </a:rPr>
              <a:t>B is much better off than </a:t>
            </a:r>
            <a:r>
              <a:rPr lang="en-GB" sz="3200" dirty="0">
                <a:solidFill>
                  <a:srgbClr val="7030A0"/>
                </a:solidFill>
              </a:rPr>
              <a:t>A</a:t>
            </a:r>
            <a:r>
              <a:rPr lang="en-GB" sz="3200" dirty="0" smtClean="0">
                <a:solidFill>
                  <a:srgbClr val="7030A0"/>
                </a:solidFill>
              </a:rPr>
              <a:t>.</a:t>
            </a:r>
          </a:p>
          <a:p>
            <a:pPr marL="514350" indent="-514350">
              <a:buAutoNum type="arabicParenR"/>
            </a:pPr>
            <a:r>
              <a:rPr lang="en-GB" sz="3200" dirty="0">
                <a:solidFill>
                  <a:srgbClr val="7030A0"/>
                </a:solidFill>
              </a:rPr>
              <a:t>C</a:t>
            </a:r>
            <a:r>
              <a:rPr lang="en-GB" sz="3200" dirty="0" smtClean="0">
                <a:solidFill>
                  <a:srgbClr val="7030A0"/>
                </a:solidFill>
              </a:rPr>
              <a:t> is much better off than </a:t>
            </a:r>
            <a:r>
              <a:rPr lang="en-GB" sz="3200" dirty="0">
                <a:solidFill>
                  <a:srgbClr val="7030A0"/>
                </a:solidFill>
              </a:rPr>
              <a:t>B</a:t>
            </a:r>
            <a:r>
              <a:rPr lang="en-GB" sz="3200" dirty="0" smtClean="0">
                <a:solidFill>
                  <a:srgbClr val="7030A0"/>
                </a:solidFill>
              </a:rPr>
              <a:t>.  </a:t>
            </a:r>
          </a:p>
          <a:p>
            <a:pPr marL="514350" indent="-514350">
              <a:buAutoNum type="arabicParenR"/>
            </a:pPr>
            <a:r>
              <a:rPr lang="en-GB" sz="3200" dirty="0" smtClean="0">
                <a:solidFill>
                  <a:srgbClr val="7030A0"/>
                </a:solidFill>
              </a:rPr>
              <a:t>D is much better off than </a:t>
            </a:r>
            <a:r>
              <a:rPr lang="en-GB" sz="3200" dirty="0">
                <a:solidFill>
                  <a:srgbClr val="7030A0"/>
                </a:solidFill>
              </a:rPr>
              <a:t>C</a:t>
            </a:r>
            <a:r>
              <a:rPr lang="en-GB" sz="3200" dirty="0" smtClean="0">
                <a:solidFill>
                  <a:srgbClr val="7030A0"/>
                </a:solidFill>
              </a:rPr>
              <a:t>.  </a:t>
            </a:r>
          </a:p>
          <a:p>
            <a:pPr marL="514350" indent="-514350">
              <a:buAutoNum type="arabicParenR"/>
            </a:pPr>
            <a:r>
              <a:rPr lang="en-GB" sz="3200" dirty="0">
                <a:solidFill>
                  <a:srgbClr val="7030A0"/>
                </a:solidFill>
              </a:rPr>
              <a:t>E</a:t>
            </a:r>
            <a:r>
              <a:rPr lang="en-GB" sz="3200" dirty="0" smtClean="0">
                <a:solidFill>
                  <a:srgbClr val="7030A0"/>
                </a:solidFill>
              </a:rPr>
              <a:t> is much better off than </a:t>
            </a:r>
            <a:r>
              <a:rPr lang="en-GB" sz="3200" dirty="0">
                <a:solidFill>
                  <a:srgbClr val="7030A0"/>
                </a:solidFill>
              </a:rPr>
              <a:t>D</a:t>
            </a:r>
            <a:r>
              <a:rPr lang="en-GB" sz="3200" dirty="0" smtClean="0">
                <a:solidFill>
                  <a:srgbClr val="7030A0"/>
                </a:solidFill>
              </a:rPr>
              <a:t>.  </a:t>
            </a:r>
            <a:endParaRPr lang="en-GB" sz="32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s://erikajj.files.wordpress.com/2012/10/the-big-issue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" t="5807" r="15868" b="33981"/>
          <a:stretch/>
        </p:blipFill>
        <p:spPr bwMode="auto">
          <a:xfrm>
            <a:off x="273611" y="2153489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2983169" y="3180521"/>
            <a:ext cx="890306" cy="412814"/>
          </a:xfrm>
          <a:prstGeom prst="wedgeRoundRectCallout">
            <a:avLst>
              <a:gd name="adj1" fmla="val 28795"/>
              <a:gd name="adj2" fmla="val -10223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tx1"/>
                </a:solidFill>
                <a:latin typeface="Cambria" pitchFamily="18" charset="0"/>
              </a:rPr>
              <a:t>£10k</a:t>
            </a:r>
            <a:endParaRPr lang="en-US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7434038" y="2576921"/>
            <a:ext cx="1055214" cy="332668"/>
          </a:xfrm>
          <a:prstGeom prst="wedgeRoundRectCallout">
            <a:avLst>
              <a:gd name="adj1" fmla="val 64999"/>
              <a:gd name="adj2" fmla="val 641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tx1"/>
                </a:solidFill>
                <a:latin typeface="Cambria" pitchFamily="18" charset="0"/>
              </a:rPr>
              <a:t>£120k</a:t>
            </a:r>
            <a:endParaRPr lang="en-US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038" name="Picture 14" descr="http://img.thesun.co.uk/aidemitlum/archive/01445/SNN3001XX-6824_1445455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7" t="1421" r="25632" b="11332"/>
          <a:stretch/>
        </p:blipFill>
        <p:spPr bwMode="auto">
          <a:xfrm>
            <a:off x="10523713" y="214468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/>
          <p:cNvCxnSpPr>
            <a:stCxn id="1028" idx="0"/>
          </p:cNvCxnSpPr>
          <p:nvPr/>
        </p:nvCxnSpPr>
        <p:spPr>
          <a:xfrm flipH="1" flipV="1">
            <a:off x="484169" y="391550"/>
            <a:ext cx="2944510" cy="17619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30" idx="0"/>
          </p:cNvCxnSpPr>
          <p:nvPr/>
        </p:nvCxnSpPr>
        <p:spPr>
          <a:xfrm flipH="1" flipV="1">
            <a:off x="1297342" y="433104"/>
            <a:ext cx="4693405" cy="17203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785598" y="2096035"/>
            <a:ext cx="771778" cy="506456"/>
          </a:xfrm>
          <a:prstGeom prst="wedgeRoundRectCallout">
            <a:avLst>
              <a:gd name="adj1" fmla="val -59208"/>
              <a:gd name="adj2" fmla="val 7292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tx1"/>
                </a:solidFill>
                <a:latin typeface="Cambria" pitchFamily="18" charset="0"/>
              </a:rPr>
              <a:t>£1k</a:t>
            </a:r>
            <a:endParaRPr lang="en-US" dirty="0">
              <a:solidFill>
                <a:schemeClr val="tx1"/>
              </a:solidFill>
              <a:latin typeface="Cambria" pitchFamily="18" charset="0"/>
            </a:endParaRPr>
          </a:p>
        </p:txBody>
      </p:sp>
      <p:cxnSp>
        <p:nvCxnSpPr>
          <p:cNvPr id="31" name="Straight Arrow Connector 30"/>
          <p:cNvCxnSpPr>
            <a:stCxn id="1032" idx="0"/>
          </p:cNvCxnSpPr>
          <p:nvPr/>
        </p:nvCxnSpPr>
        <p:spPr>
          <a:xfrm flipH="1" flipV="1">
            <a:off x="1635474" y="377788"/>
            <a:ext cx="7046171" cy="17668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5510145" y="3180521"/>
            <a:ext cx="1057846" cy="469916"/>
          </a:xfrm>
          <a:prstGeom prst="wedgeRoundRectCallout">
            <a:avLst>
              <a:gd name="adj1" fmla="val -16617"/>
              <a:gd name="adj2" fmla="val -6527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tx1"/>
                </a:solidFill>
                <a:latin typeface="Cambria" pitchFamily="18" charset="0"/>
              </a:rPr>
              <a:t>£100k</a:t>
            </a:r>
            <a:endParaRPr lang="en-US" dirty="0">
              <a:solidFill>
                <a:schemeClr val="tx1"/>
              </a:solidFill>
              <a:latin typeface="Cambria" pitchFamily="18" charset="0"/>
            </a:endParaRPr>
          </a:p>
        </p:txBody>
      </p:sp>
      <p:cxnSp>
        <p:nvCxnSpPr>
          <p:cNvPr id="34" name="Straight Arrow Connector 33"/>
          <p:cNvCxnSpPr>
            <a:stCxn id="1038" idx="0"/>
          </p:cNvCxnSpPr>
          <p:nvPr/>
        </p:nvCxnSpPr>
        <p:spPr>
          <a:xfrm flipV="1">
            <a:off x="11243713" y="419340"/>
            <a:ext cx="545013" cy="17253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10916577" y="3178617"/>
            <a:ext cx="1074349" cy="349414"/>
          </a:xfrm>
          <a:prstGeom prst="wedgeRoundRectCallout">
            <a:avLst>
              <a:gd name="adj1" fmla="val -11478"/>
              <a:gd name="adj2" fmla="val -8172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tx1"/>
                </a:solidFill>
                <a:latin typeface="Cambria" pitchFamily="18" charset="0"/>
              </a:rPr>
              <a:t>£1.2m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154133" y="248438"/>
            <a:ext cx="79758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i="1" dirty="0" smtClean="0"/>
              <a:t>Which two people are closest in income? 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7852" y="4726397"/>
            <a:ext cx="55013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</a:rPr>
              <a:t>                       Agree or disagree?</a:t>
            </a:r>
            <a:endParaRPr lang="en-GB" dirty="0" smtClean="0"/>
          </a:p>
          <a:p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how </a:t>
            </a:r>
            <a:r>
              <a:rPr lang="en-GB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</a:t>
            </a:r>
          </a:p>
          <a:p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nswer “How much richer?” questions? </a:t>
            </a:r>
            <a:endParaRPr lang="en-GB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78815" y="2947003"/>
                <a:ext cx="1399592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+£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815" y="2947003"/>
                <a:ext cx="1399592" cy="6463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907579" y="2971828"/>
                <a:ext cx="1582604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+£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579" y="2971828"/>
                <a:ext cx="1582604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547423" y="2946561"/>
                <a:ext cx="1582604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+£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423" y="2946561"/>
                <a:ext cx="1582604" cy="6463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691061" y="2943730"/>
                <a:ext cx="2177797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+£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𝟎𝟖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061" y="2943730"/>
                <a:ext cx="2177797" cy="6463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73611" y="3618159"/>
            <a:ext cx="11717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    A                         B                         C                            D                         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1716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8" descr="http://hisbir.com/wp-content/uploads/how-i-met-your-mother-barney-stinson-wallpapers-1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7" t="10558" r="16776" b="22195"/>
          <a:stretch/>
        </p:blipFill>
        <p:spPr bwMode="auto">
          <a:xfrm>
            <a:off x="7961645" y="74768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http://www.citybeacon.co.uk/wp-content/uploads/bank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" r="22592" b="39076"/>
          <a:stretch/>
        </p:blipFill>
        <p:spPr bwMode="auto">
          <a:xfrm>
            <a:off x="5270747" y="756489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https://voxnova2.files.wordpress.com/2011/09/man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2" t="1751" r="5107" b="20937"/>
          <a:stretch/>
        </p:blipFill>
        <p:spPr bwMode="auto">
          <a:xfrm>
            <a:off x="2708679" y="756489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s://erikajj.files.wordpress.com/2012/10/the-big-issue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" t="5807" r="15868" b="33981"/>
          <a:stretch/>
        </p:blipFill>
        <p:spPr bwMode="auto">
          <a:xfrm>
            <a:off x="273611" y="756489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4" descr="http://img.thesun.co.uk/aidemitlum/archive/01445/SNN3001XX-6824_1445455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7" t="1421" r="25632" b="11332"/>
          <a:stretch/>
        </p:blipFill>
        <p:spPr bwMode="auto">
          <a:xfrm>
            <a:off x="10523713" y="74768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567" y="-19463"/>
            <a:ext cx="12182118" cy="63804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52" idx="0"/>
          </p:cNvCxnSpPr>
          <p:nvPr/>
        </p:nvCxnSpPr>
        <p:spPr>
          <a:xfrm flipH="1" flipV="1">
            <a:off x="477672" y="423081"/>
            <a:ext cx="515939" cy="3334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1" idx="0"/>
          </p:cNvCxnSpPr>
          <p:nvPr/>
        </p:nvCxnSpPr>
        <p:spPr>
          <a:xfrm flipV="1">
            <a:off x="3428679" y="423081"/>
            <a:ext cx="444796" cy="3334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0" idx="0"/>
          </p:cNvCxnSpPr>
          <p:nvPr/>
        </p:nvCxnSpPr>
        <p:spPr>
          <a:xfrm flipV="1">
            <a:off x="5990747" y="423081"/>
            <a:ext cx="1611056" cy="3334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49" idx="0"/>
          </p:cNvCxnSpPr>
          <p:nvPr/>
        </p:nvCxnSpPr>
        <p:spPr>
          <a:xfrm flipH="1" flipV="1">
            <a:off x="8297839" y="423081"/>
            <a:ext cx="383806" cy="3246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3" idx="0"/>
          </p:cNvCxnSpPr>
          <p:nvPr/>
        </p:nvCxnSpPr>
        <p:spPr>
          <a:xfrm flipV="1">
            <a:off x="11243713" y="423081"/>
            <a:ext cx="493362" cy="3246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13170" y="1581717"/>
                <a:ext cx="1399592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170" y="1581717"/>
                <a:ext cx="1399592" cy="6463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558211" y="1581717"/>
                <a:ext cx="1582604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211" y="1581717"/>
                <a:ext cx="1582604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983502" y="1550004"/>
                <a:ext cx="1399592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502" y="1550004"/>
                <a:ext cx="1399592" cy="6463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262883" y="1551941"/>
                <a:ext cx="1399592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2883" y="1551941"/>
                <a:ext cx="1399592" cy="6463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4" descr="D:\my files\Teaching\09-10Kenilworth\Resources\Oddments\notstupidturtlesmall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77037" y="5345453"/>
            <a:ext cx="1333155" cy="151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ounded Rectangular Callout 34"/>
          <p:cNvSpPr/>
          <p:nvPr/>
        </p:nvSpPr>
        <p:spPr>
          <a:xfrm>
            <a:off x="10699056" y="4104773"/>
            <a:ext cx="1420862" cy="938365"/>
          </a:xfrm>
          <a:prstGeom prst="wedgeRoundRectCallout">
            <a:avLst>
              <a:gd name="adj1" fmla="val -1946"/>
              <a:gd name="adj2" fmla="val 12091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chemeClr val="tx1"/>
                </a:solidFill>
                <a:latin typeface="Cambria" pitchFamily="18" charset="0"/>
              </a:rPr>
              <a:t>Whoa!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chemeClr val="tx1"/>
                </a:solidFill>
                <a:latin typeface="Cambria" pitchFamily="18" charset="0"/>
              </a:rPr>
              <a:t>It’s </a:t>
            </a:r>
            <a:r>
              <a:rPr lang="en-GB" sz="2000" i="1" dirty="0" smtClean="0">
                <a:solidFill>
                  <a:schemeClr val="tx1"/>
                </a:solidFill>
                <a:latin typeface="Cambria" pitchFamily="18" charset="0"/>
              </a:rPr>
              <a:t>this</a:t>
            </a:r>
            <a:r>
              <a:rPr lang="en-GB" sz="2000" dirty="0" smtClean="0">
                <a:solidFill>
                  <a:schemeClr val="tx1"/>
                </a:solidFill>
                <a:latin typeface="Cambria" pitchFamily="18" charset="0"/>
              </a:rPr>
              <a:t> universe…</a:t>
            </a:r>
            <a:endParaRPr lang="en-US" sz="16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404" y="2604590"/>
            <a:ext cx="108811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this weird scale we naturally prefer?</a:t>
            </a:r>
          </a:p>
          <a:p>
            <a:endParaRPr lang="en-GB" sz="2800" dirty="0" smtClean="0">
              <a:solidFill>
                <a:srgbClr val="0070C0"/>
              </a:solidFill>
            </a:endParaRPr>
          </a:p>
          <a:p>
            <a:r>
              <a:rPr lang="en-GB" sz="2800" dirty="0" smtClean="0">
                <a:solidFill>
                  <a:srgbClr val="0070C0"/>
                </a:solidFill>
              </a:rPr>
              <a:t>How </a:t>
            </a:r>
            <a:r>
              <a:rPr lang="en-GB" sz="2800" dirty="0">
                <a:solidFill>
                  <a:srgbClr val="0070C0"/>
                </a:solidFill>
              </a:rPr>
              <a:t>can going down from 2 cigarettes to 1 be harder than from 20 to 19</a:t>
            </a:r>
            <a:r>
              <a:rPr lang="en-GB" sz="2800" dirty="0" smtClean="0">
                <a:solidFill>
                  <a:srgbClr val="0070C0"/>
                </a:solidFill>
              </a:rPr>
              <a:t>?</a:t>
            </a:r>
          </a:p>
          <a:p>
            <a:r>
              <a:rPr lang="en-GB" sz="2800" dirty="0" smtClean="0">
                <a:solidFill>
                  <a:srgbClr val="0070C0"/>
                </a:solidFill>
              </a:rPr>
              <a:t>In what universe is having a 6</a:t>
            </a:r>
            <a:r>
              <a:rPr lang="en-GB" sz="2800" baseline="30000" dirty="0" smtClean="0">
                <a:solidFill>
                  <a:srgbClr val="0070C0"/>
                </a:solidFill>
              </a:rPr>
              <a:t>th</a:t>
            </a:r>
            <a:r>
              <a:rPr lang="en-GB" sz="2800" dirty="0" smtClean="0">
                <a:solidFill>
                  <a:srgbClr val="0070C0"/>
                </a:solidFill>
              </a:rPr>
              <a:t> kid less of a big deal than having a 2</a:t>
            </a:r>
            <a:r>
              <a:rPr lang="en-GB" sz="2800" baseline="30000" dirty="0" smtClean="0">
                <a:solidFill>
                  <a:srgbClr val="0070C0"/>
                </a:solidFill>
              </a:rPr>
              <a:t>nd</a:t>
            </a:r>
            <a:r>
              <a:rPr lang="en-GB" sz="2800" dirty="0" smtClean="0">
                <a:solidFill>
                  <a:srgbClr val="0070C0"/>
                </a:solidFill>
              </a:rPr>
              <a:t>?</a:t>
            </a:r>
          </a:p>
          <a:p>
            <a:r>
              <a:rPr lang="en-GB" sz="2800" dirty="0" smtClean="0">
                <a:solidFill>
                  <a:srgbClr val="0070C0"/>
                </a:solidFill>
              </a:rPr>
              <a:t>How is a 10</a:t>
            </a:r>
            <a:r>
              <a:rPr lang="en-GB" sz="2800" baseline="30000" dirty="0" smtClean="0">
                <a:solidFill>
                  <a:srgbClr val="0070C0"/>
                </a:solidFill>
              </a:rPr>
              <a:t>th</a:t>
            </a:r>
            <a:r>
              <a:rPr lang="en-GB" sz="2800" dirty="0" smtClean="0">
                <a:solidFill>
                  <a:srgbClr val="0070C0"/>
                </a:solidFill>
              </a:rPr>
              <a:t> friend joining a party less noteworthy than the 3</a:t>
            </a:r>
            <a:r>
              <a:rPr lang="en-GB" sz="2800" baseline="30000" dirty="0" smtClean="0">
                <a:solidFill>
                  <a:srgbClr val="0070C0"/>
                </a:solidFill>
              </a:rPr>
              <a:t>rd</a:t>
            </a:r>
            <a:r>
              <a:rPr lang="en-GB" sz="2800" dirty="0" smtClean="0">
                <a:solidFill>
                  <a:srgbClr val="0070C0"/>
                </a:solidFill>
              </a:rPr>
              <a:t> one?</a:t>
            </a:r>
          </a:p>
          <a:p>
            <a:r>
              <a:rPr lang="en-GB" sz="2800" dirty="0" smtClean="0">
                <a:solidFill>
                  <a:srgbClr val="0070C0"/>
                </a:solidFill>
              </a:rPr>
              <a:t>Who drives 10 minutes to save £5 off a £15 item, but not a £50 one?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2983169" y="1783521"/>
            <a:ext cx="890306" cy="412814"/>
          </a:xfrm>
          <a:prstGeom prst="wedgeRoundRectCallout">
            <a:avLst>
              <a:gd name="adj1" fmla="val 28795"/>
              <a:gd name="adj2" fmla="val -10223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tx1"/>
                </a:solidFill>
                <a:latin typeface="Cambria" pitchFamily="18" charset="0"/>
              </a:rPr>
              <a:t>£10k</a:t>
            </a:r>
            <a:endParaRPr lang="en-US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9" name="Rounded Rectangular Callout 38"/>
          <p:cNvSpPr/>
          <p:nvPr/>
        </p:nvSpPr>
        <p:spPr>
          <a:xfrm>
            <a:off x="7434038" y="1179921"/>
            <a:ext cx="1055214" cy="332668"/>
          </a:xfrm>
          <a:prstGeom prst="wedgeRoundRectCallout">
            <a:avLst>
              <a:gd name="adj1" fmla="val 64999"/>
              <a:gd name="adj2" fmla="val 641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tx1"/>
                </a:solidFill>
                <a:latin typeface="Cambria" pitchFamily="18" charset="0"/>
              </a:rPr>
              <a:t>£120k</a:t>
            </a:r>
            <a:endParaRPr lang="en-US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785598" y="699035"/>
            <a:ext cx="771778" cy="506456"/>
          </a:xfrm>
          <a:prstGeom prst="wedgeRoundRectCallout">
            <a:avLst>
              <a:gd name="adj1" fmla="val -59208"/>
              <a:gd name="adj2" fmla="val 7292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tx1"/>
                </a:solidFill>
                <a:latin typeface="Cambria" pitchFamily="18" charset="0"/>
              </a:rPr>
              <a:t>£1k</a:t>
            </a:r>
            <a:endParaRPr lang="en-US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4" name="Rounded Rectangular Callout 43"/>
          <p:cNvSpPr/>
          <p:nvPr/>
        </p:nvSpPr>
        <p:spPr>
          <a:xfrm>
            <a:off x="5510145" y="1783521"/>
            <a:ext cx="1057846" cy="469916"/>
          </a:xfrm>
          <a:prstGeom prst="wedgeRoundRectCallout">
            <a:avLst>
              <a:gd name="adj1" fmla="val -16617"/>
              <a:gd name="adj2" fmla="val -6527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tx1"/>
                </a:solidFill>
                <a:latin typeface="Cambria" pitchFamily="18" charset="0"/>
              </a:rPr>
              <a:t>£100k</a:t>
            </a:r>
            <a:endParaRPr lang="en-US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6" name="Rounded Rectangular Callout 45"/>
          <p:cNvSpPr/>
          <p:nvPr/>
        </p:nvSpPr>
        <p:spPr>
          <a:xfrm>
            <a:off x="10916577" y="1781617"/>
            <a:ext cx="1074349" cy="349414"/>
          </a:xfrm>
          <a:prstGeom prst="wedgeRoundRectCallout">
            <a:avLst>
              <a:gd name="adj1" fmla="val -11478"/>
              <a:gd name="adj2" fmla="val -8172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tx1"/>
                </a:solidFill>
                <a:latin typeface="Cambria" pitchFamily="18" charset="0"/>
              </a:rPr>
              <a:t>£1.2m</a:t>
            </a:r>
          </a:p>
        </p:txBody>
      </p:sp>
    </p:spTree>
    <p:extLst>
      <p:ext uri="{BB962C8B-B14F-4D97-AF65-F5344CB8AC3E}">
        <p14:creationId xmlns:p14="http://schemas.microsoft.com/office/powerpoint/2010/main" val="197021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3" grpId="0" animBg="1"/>
      <p:bldP spid="30" grpId="0" animBg="1"/>
      <p:bldP spid="32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16924" cy="8397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6744" r="27037"/>
          <a:stretch/>
        </p:blipFill>
        <p:spPr>
          <a:xfrm>
            <a:off x="1" y="1847461"/>
            <a:ext cx="6400800" cy="5010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517" y="3946460"/>
            <a:ext cx="3682483" cy="2911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2298" y="1679778"/>
            <a:ext cx="3448742" cy="2971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00801" y="48231"/>
            <a:ext cx="5791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smtClean="0"/>
              <a:t>eBay follows a multiplicative system for awarding stars</a:t>
            </a:r>
            <a:endParaRPr lang="en-GB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93626"/>
            <a:ext cx="5113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/>
              <a:t>Stars are awarded to eBay members for achieving 10 or more feedback points.  </a:t>
            </a:r>
          </a:p>
          <a:p>
            <a:r>
              <a:rPr lang="en-GB" sz="2400" dirty="0" smtClean="0"/>
              <a:t>Here’s what the different stars mean: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3388488" y="2465871"/>
            <a:ext cx="2692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Number of Sales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6492266" y="4121897"/>
            <a:ext cx="3718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/>
              <a:t>Length of </a:t>
            </a:r>
            <a:r>
              <a:rPr lang="en-GB" sz="2400" dirty="0" smtClean="0"/>
              <a:t>number of Sales</a:t>
            </a:r>
            <a:endParaRPr lang="en-GB" sz="2400" dirty="0"/>
          </a:p>
        </p:txBody>
      </p:sp>
      <p:pic>
        <p:nvPicPr>
          <p:cNvPr id="13" name="Picture 4" descr="D:\my files\Teaching\09-10Kenilworth\Resources\Oddments\notstupidturtlesmal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76358" y="2176693"/>
            <a:ext cx="1644844" cy="186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8231040" y="1350537"/>
            <a:ext cx="2096387" cy="1351103"/>
          </a:xfrm>
          <a:prstGeom prst="wedgeRoundRectCallout">
            <a:avLst>
              <a:gd name="adj1" fmla="val 82853"/>
              <a:gd name="adj2" fmla="val 6391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chemeClr val="tx1"/>
                </a:solidFill>
                <a:latin typeface="Cambria" pitchFamily="18" charset="0"/>
              </a:rPr>
              <a:t>The length of a number is the number of digits it has.</a:t>
            </a:r>
            <a:endParaRPr lang="en-US" sz="16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5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996" y="173782"/>
            <a:ext cx="1059153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using this ‘multiplicative scale’ whenever: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70C0"/>
                </a:solidFill>
              </a:rPr>
              <a:t>We talk about ‘growth rate’ rather than ‘growth’: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70C0"/>
                </a:solidFill>
              </a:rPr>
              <a:t>We use proportion, relating a value to the original: </a:t>
            </a:r>
          </a:p>
          <a:p>
            <a:r>
              <a:rPr lang="en-GB" sz="2800" dirty="0" smtClean="0">
                <a:solidFill>
                  <a:srgbClr val="0070C0"/>
                </a:solidFill>
              </a:rPr>
              <a:t>      (</a:t>
            </a:r>
            <a:r>
              <a:rPr lang="en-GB" sz="2800" dirty="0" err="1" smtClean="0">
                <a:solidFill>
                  <a:srgbClr val="0070C0"/>
                </a:solidFill>
              </a:rPr>
              <a:t>eg</a:t>
            </a:r>
            <a:r>
              <a:rPr lang="en-GB" sz="2800" dirty="0" smtClean="0">
                <a:solidFill>
                  <a:srgbClr val="0070C0"/>
                </a:solidFill>
              </a:rPr>
              <a:t> %, or “save … when you spend …”)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70C0"/>
                </a:solidFill>
              </a:rPr>
              <a:t>We describe the age of a person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19126" y="1174055"/>
            <a:ext cx="555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Last year, Fiji’s population grew by 7,000, </a:t>
            </a:r>
          </a:p>
          <a:p>
            <a:r>
              <a:rPr lang="en-GB" sz="2400" dirty="0" smtClean="0"/>
              <a:t>while the UK’s population grew by 384,000.  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220130" y="1174054"/>
            <a:ext cx="1971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(That’s 0.8%)</a:t>
            </a:r>
          </a:p>
          <a:p>
            <a:r>
              <a:rPr lang="en-GB" sz="2400" b="1" dirty="0" smtClean="0"/>
              <a:t>(That’s 0.6%)</a:t>
            </a:r>
            <a:endParaRPr lang="en-GB" sz="2400" b="1" dirty="0"/>
          </a:p>
        </p:txBody>
      </p:sp>
      <p:pic>
        <p:nvPicPr>
          <p:cNvPr id="3074" name="Picture 2" descr="https://www.keepmoat.com/sites/default/files/help-to-buy-isa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366" y="2130994"/>
            <a:ext cx="2552368" cy="201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547" y="2438395"/>
            <a:ext cx="1711195" cy="16895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6996" y="4985098"/>
            <a:ext cx="7848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new-born is “3 hours old”, then turns into a “2 week old” before graduating to “3 months”, “6 months”, “1 and a half”, and eventually to just whole years, then “late 20s”, and finally “in his 40s”, etc.  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8742" y="4561272"/>
            <a:ext cx="2565965" cy="20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0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cting-man.com/blog/media/2015/02/decibel-scal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t="7619" r="45976" b="8299"/>
          <a:stretch/>
        </p:blipFill>
        <p:spPr bwMode="auto">
          <a:xfrm>
            <a:off x="0" y="0"/>
            <a:ext cx="39283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rved Left Arrow 1"/>
          <p:cNvSpPr/>
          <p:nvPr/>
        </p:nvSpPr>
        <p:spPr>
          <a:xfrm flipV="1">
            <a:off x="3928369" y="5471640"/>
            <a:ext cx="624970" cy="50385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Curved Left Arrow 3"/>
          <p:cNvSpPr/>
          <p:nvPr/>
        </p:nvSpPr>
        <p:spPr>
          <a:xfrm flipV="1">
            <a:off x="3928369" y="4273420"/>
            <a:ext cx="624970" cy="8537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Curved Left Arrow 4"/>
          <p:cNvSpPr/>
          <p:nvPr/>
        </p:nvSpPr>
        <p:spPr>
          <a:xfrm flipV="1">
            <a:off x="3928369" y="335901"/>
            <a:ext cx="624970" cy="197653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 flipV="1">
            <a:off x="3928369" y="2413128"/>
            <a:ext cx="624970" cy="130084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32223" y="5471640"/>
                <a:ext cx="12731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223" y="5471640"/>
                <a:ext cx="1273105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32223" y="4395604"/>
                <a:ext cx="15488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223" y="4395604"/>
                <a:ext cx="1548822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36365" y="2825619"/>
                <a:ext cx="18245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𝟏𝟎𝟎𝟎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365" y="2825619"/>
                <a:ext cx="1824538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32223" y="1102816"/>
                <a:ext cx="21002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𝟏𝟎𝟎𝟎𝟎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223" y="1102816"/>
                <a:ext cx="2100255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036332" y="1055904"/>
            <a:ext cx="47088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Is a conversation 100 times louder than a fridge?  </a:t>
            </a:r>
          </a:p>
          <a:p>
            <a:endParaRPr lang="en-GB" sz="2800" dirty="0"/>
          </a:p>
          <a:p>
            <a:r>
              <a:rPr lang="en-GB" sz="2800" dirty="0" smtClean="0"/>
              <a:t>Is a motorbike 1000 times louder than a vacuum cleaner?</a:t>
            </a:r>
          </a:p>
          <a:p>
            <a:endParaRPr lang="en-GB" sz="2800" dirty="0"/>
          </a:p>
          <a:p>
            <a:r>
              <a:rPr lang="en-GB" sz="2800" dirty="0" smtClean="0"/>
              <a:t>Is a shotgun 10,000 times louder than a chainsaw?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517066" y="-57537"/>
            <a:ext cx="2336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Power ratio</a:t>
            </a:r>
          </a:p>
          <a:p>
            <a:pPr algn="ctr"/>
            <a:r>
              <a:rPr lang="en-GB" sz="2800" b="1" dirty="0" smtClean="0"/>
              <a:t>of the sound</a:t>
            </a: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06922" y="4801580"/>
            <a:ext cx="5338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</a:rPr>
              <a:t>The Decibel scale mirrors our interpretation of the relative volume of different sounds.</a:t>
            </a:r>
            <a:endParaRPr lang="en-GB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6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3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MoOTr70ZYXw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694" y="4270693"/>
            <a:ext cx="3889306" cy="25873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6795" y="772542"/>
            <a:ext cx="103100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 size 3 is barely detectable.  </a:t>
            </a:r>
          </a:p>
          <a:p>
            <a:r>
              <a:rPr lang="en-GB" sz="3200" dirty="0" smtClean="0"/>
              <a:t>A size 4 has 30 times more energy, but is only slightly worse.  </a:t>
            </a:r>
          </a:p>
          <a:p>
            <a:r>
              <a:rPr lang="en-GB" sz="3200" b="1" dirty="0" smtClean="0"/>
              <a:t>The energy grows faster than the actual impact.  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5900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Richter Scale for earthquakes</a:t>
            </a:r>
            <a:endParaRPr lang="en-GB" sz="3600" dirty="0"/>
          </a:p>
        </p:txBody>
      </p:sp>
      <p:pic>
        <p:nvPicPr>
          <p:cNvPr id="12" name="Picture 4" descr="D:\my files\Teaching\09-10Kenilworth\Resources\Oddments\notstupidturtlesmal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746" y="4920667"/>
            <a:ext cx="1644844" cy="186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5880701" y="3629503"/>
            <a:ext cx="2223363" cy="1730288"/>
          </a:xfrm>
          <a:prstGeom prst="wedgeRoundRectCallout">
            <a:avLst>
              <a:gd name="adj1" fmla="val -99371"/>
              <a:gd name="adj2" fmla="val 671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chemeClr val="tx1"/>
                </a:solidFill>
                <a:latin typeface="Cambria" pitchFamily="18" charset="0"/>
              </a:rPr>
              <a:t>These numbers are changing so fast it makes more sense to count the digits…</a:t>
            </a:r>
            <a:endParaRPr lang="en-US" sz="16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10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3567"/>
            <a:ext cx="12192000" cy="15427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358659"/>
            <a:ext cx="12173339" cy="13244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665883"/>
            <a:ext cx="6464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On this multiplicative scale, what is:</a:t>
            </a:r>
            <a:endParaRPr lang="en-GB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6912" y="4250658"/>
            <a:ext cx="113802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3200" dirty="0" smtClean="0"/>
              <a:t>Half of 81 (halfway from 1 to 81)?</a:t>
            </a:r>
          </a:p>
          <a:p>
            <a:pPr marL="514350" indent="-514350">
              <a:buAutoNum type="arabicParenR"/>
            </a:pPr>
            <a:r>
              <a:rPr lang="en-GB" sz="3200" dirty="0" smtClean="0"/>
              <a:t>Two lots of 3 (twice as far from 1)?</a:t>
            </a:r>
          </a:p>
          <a:p>
            <a:pPr marL="514350" indent="-514350">
              <a:buAutoNum type="arabicParenR"/>
            </a:pPr>
            <a:r>
              <a:rPr lang="en-GB" sz="3200" dirty="0" smtClean="0"/>
              <a:t>Two-thirds of 27 (two-thirds of the way from 1)?</a:t>
            </a:r>
          </a:p>
          <a:p>
            <a:pPr marL="514350" indent="-514350">
              <a:buAutoNum type="arabicParenR"/>
            </a:pPr>
            <a:r>
              <a:rPr lang="en-GB" sz="3200" dirty="0" smtClean="0"/>
              <a:t>The opposite of 243 (same distance from 1, but to the left)?</a:t>
            </a:r>
            <a:endParaRPr lang="en-GB" sz="3200" dirty="0"/>
          </a:p>
        </p:txBody>
      </p:sp>
      <p:sp>
        <p:nvSpPr>
          <p:cNvPr id="5" name="Oval 4"/>
          <p:cNvSpPr/>
          <p:nvPr/>
        </p:nvSpPr>
        <p:spPr>
          <a:xfrm>
            <a:off x="5904380" y="2378966"/>
            <a:ext cx="421774" cy="42177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0" y="-37218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On an additive scale, 0 is the pivot</a:t>
            </a:r>
          </a:p>
          <a:p>
            <a:r>
              <a:rPr lang="en-GB" sz="3200" dirty="0" smtClean="0"/>
              <a:t>(opposites go either side, distance is defined as how many steps away) 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5400" y="1131182"/>
            <a:ext cx="12192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On a multiplicative scale, </a:t>
            </a:r>
            <a:r>
              <a:rPr lang="en-GB" sz="3200" dirty="0" smtClean="0">
                <a:solidFill>
                  <a:srgbClr val="FF0000"/>
                </a:solidFill>
              </a:rPr>
              <a:t>1 is the pivot</a:t>
            </a:r>
          </a:p>
          <a:p>
            <a:r>
              <a:rPr lang="en-GB" sz="3000" dirty="0" smtClean="0"/>
              <a:t>(opposites are reciprocals, and distance is how many multiplications away)</a:t>
            </a:r>
            <a:endParaRPr lang="en-GB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803976" y="5856484"/>
                <a:ext cx="4919394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243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243</m:t>
                          </m:r>
                        </m:den>
                      </m:f>
                    </m:oMath>
                  </m:oMathPara>
                </a14:m>
                <a:endParaRPr lang="en-GB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3976" y="5856484"/>
                <a:ext cx="4919394" cy="101752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15205" y="3974608"/>
                <a:ext cx="4919394" cy="834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  <m:sup>
                          <m:f>
                            <m:fPr>
                              <m:ctrlPr>
                                <a:rPr lang="en-GB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32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205" y="3974608"/>
                <a:ext cx="4919394" cy="8344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44367" y="4722138"/>
                <a:ext cx="49193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32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367" y="4722138"/>
                <a:ext cx="4919394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74902" y="5016338"/>
                <a:ext cx="4919394" cy="809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e>
                        <m:sup>
                          <m:f>
                            <m:fPr>
                              <m:ctrlPr>
                                <a:rPr lang="en-GB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GB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32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902" y="5016338"/>
                <a:ext cx="4919394" cy="80951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34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7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40479"/>
                <a:ext cx="12192000" cy="3570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32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GB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e>
                    </m:func>
                  </m:oMath>
                </a14:m>
                <a:r>
                  <a:rPr lang="en-GB" sz="3200" dirty="0" smtClean="0"/>
                  <a:t> means the number of steps (of size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×10</m:t>
                    </m:r>
                  </m:oMath>
                </a14:m>
                <a:r>
                  <a:rPr lang="en-GB" sz="3200" dirty="0" smtClean="0"/>
                  <a:t>) from 1 to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1000</m:t>
                    </m:r>
                  </m:oMath>
                </a14:m>
                <a:r>
                  <a:rPr lang="en-GB" sz="3200" dirty="0" smtClean="0"/>
                  <a:t>. </a:t>
                </a:r>
              </a:p>
              <a:p>
                <a:endParaRPr lang="en-GB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5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GB" sz="5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e>
                      </m:func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5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5400" dirty="0" smtClean="0"/>
              </a:p>
              <a:p>
                <a:pPr algn="ctr"/>
                <a:r>
                  <a:rPr lang="en-GB" sz="5400" dirty="0" smtClean="0">
                    <a:solidFill>
                      <a:srgbClr val="7030A0"/>
                    </a:solidFill>
                  </a:rPr>
                  <a:t>Base</a:t>
                </a:r>
                <a:r>
                  <a:rPr lang="en-GB" sz="5400" dirty="0" smtClean="0"/>
                  <a:t>                                             </a:t>
                </a:r>
                <a:r>
                  <a:rPr lang="en-GB" sz="5400" dirty="0" smtClean="0">
                    <a:solidFill>
                      <a:srgbClr val="0070C0"/>
                    </a:solidFill>
                  </a:rPr>
                  <a:t>Logarithm*</a:t>
                </a:r>
                <a:endParaRPr lang="en-GB" sz="5400" dirty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5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5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1000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479"/>
                <a:ext cx="12192000" cy="3570208"/>
              </a:xfrm>
              <a:prstGeom prst="rect">
                <a:avLst/>
              </a:prstGeom>
              <a:blipFill rotWithShape="0">
                <a:blip r:embed="rId2"/>
                <a:stretch>
                  <a:fillRect l="-550" t="-2051" r="-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 flipV="1">
            <a:off x="8304245" y="1705430"/>
            <a:ext cx="335902" cy="43853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5467739" y="2563845"/>
            <a:ext cx="3172408" cy="2239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79510" y="2563845"/>
            <a:ext cx="2612572" cy="391886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679510" y="1929363"/>
            <a:ext cx="3116425" cy="354564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5957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dirty="0" smtClean="0">
                <a:solidFill>
                  <a:srgbClr val="0070C0"/>
                </a:solidFill>
              </a:rPr>
              <a:t>*aka power, index, order, exponent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0" y="3976296"/>
                <a:ext cx="1219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4800" b="0" i="0" smtClean="0">
                                  <a:latin typeface="Cambria Math" panose="02040503050406030204" pitchFamily="18" charset="0"/>
                                </a:rPr>
                                <m:t>WhatPowerDoes</m:t>
                              </m:r>
                            </m:e>
                            <m:sub>
                              <m:r>
                                <a:rPr lang="en-GB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GB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𝑁𝑒𝑒𝑑</m:t>
                              </m:r>
                            </m:sub>
                          </m:sSub>
                        </m:fName>
                        <m:e>
                          <m:r>
                            <a:rPr lang="en-GB" sz="4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𝑇𝑜𝐵𝑒𝑐𝑜𝑚𝑒</m:t>
                          </m:r>
                          <m:r>
                            <a:rPr lang="en-GB" sz="4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e>
                      </m:func>
                      <m:r>
                        <a:rPr lang="en-GB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sz="48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76296"/>
                <a:ext cx="12192000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351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885</Words>
  <Application>Microsoft Office PowerPoint</Application>
  <PresentationFormat>Widescreen</PresentationFormat>
  <Paragraphs>175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Torch Academy Gateway Trust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Clohesy</dc:creator>
  <cp:lastModifiedBy>Anthony Clohesy</cp:lastModifiedBy>
  <cp:revision>60</cp:revision>
  <dcterms:created xsi:type="dcterms:W3CDTF">2016-01-23T13:53:56Z</dcterms:created>
  <dcterms:modified xsi:type="dcterms:W3CDTF">2016-02-25T14:10:45Z</dcterms:modified>
</cp:coreProperties>
</file>